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06" r:id="rId1"/>
    <p:sldMasterId id="2147484245" r:id="rId2"/>
  </p:sldMasterIdLst>
  <p:notesMasterIdLst>
    <p:notesMasterId r:id="rId40"/>
  </p:notesMasterIdLst>
  <p:handoutMasterIdLst>
    <p:handoutMasterId r:id="rId41"/>
  </p:handoutMasterIdLst>
  <p:sldIdLst>
    <p:sldId id="1173" r:id="rId3"/>
    <p:sldId id="1226" r:id="rId4"/>
    <p:sldId id="1227" r:id="rId5"/>
    <p:sldId id="1228" r:id="rId6"/>
    <p:sldId id="1229" r:id="rId7"/>
    <p:sldId id="1230" r:id="rId8"/>
    <p:sldId id="1231" r:id="rId9"/>
    <p:sldId id="1232" r:id="rId10"/>
    <p:sldId id="1233" r:id="rId11"/>
    <p:sldId id="1234" r:id="rId12"/>
    <p:sldId id="1235" r:id="rId13"/>
    <p:sldId id="1236" r:id="rId14"/>
    <p:sldId id="1203" r:id="rId15"/>
    <p:sldId id="1223" r:id="rId16"/>
    <p:sldId id="1224" r:id="rId17"/>
    <p:sldId id="1225" r:id="rId18"/>
    <p:sldId id="1238" r:id="rId19"/>
    <p:sldId id="1237" r:id="rId20"/>
    <p:sldId id="1211" r:id="rId21"/>
    <p:sldId id="1212" r:id="rId22"/>
    <p:sldId id="1214" r:id="rId23"/>
    <p:sldId id="1217" r:id="rId24"/>
    <p:sldId id="1222" r:id="rId25"/>
    <p:sldId id="1178" r:id="rId26"/>
    <p:sldId id="1185" r:id="rId27"/>
    <p:sldId id="1196" r:id="rId28"/>
    <p:sldId id="1193" r:id="rId29"/>
    <p:sldId id="1182" r:id="rId30"/>
    <p:sldId id="1186" r:id="rId31"/>
    <p:sldId id="1187" r:id="rId32"/>
    <p:sldId id="1188" r:id="rId33"/>
    <p:sldId id="1192" r:id="rId34"/>
    <p:sldId id="1205" r:id="rId35"/>
    <p:sldId id="1206" r:id="rId36"/>
    <p:sldId id="1207" r:id="rId37"/>
    <p:sldId id="1239" r:id="rId38"/>
    <p:sldId id="1166" r:id="rId39"/>
  </p:sldIdLst>
  <p:sldSz cx="9144000" cy="5143500" type="screen16x9"/>
  <p:notesSz cx="9144000" cy="6858000"/>
  <p:defaultText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9E7F10FC-961F-A549-AFBF-B2E1DB378C0F}">
          <p14:sldIdLst>
            <p14:sldId id="1173"/>
            <p14:sldId id="1226"/>
            <p14:sldId id="1227"/>
            <p14:sldId id="1228"/>
            <p14:sldId id="1229"/>
            <p14:sldId id="1230"/>
            <p14:sldId id="1231"/>
            <p14:sldId id="1232"/>
            <p14:sldId id="1233"/>
            <p14:sldId id="1234"/>
            <p14:sldId id="1235"/>
            <p14:sldId id="1236"/>
            <p14:sldId id="1203"/>
            <p14:sldId id="1223"/>
            <p14:sldId id="1224"/>
            <p14:sldId id="1225"/>
            <p14:sldId id="1238"/>
            <p14:sldId id="1237"/>
            <p14:sldId id="1211"/>
            <p14:sldId id="1212"/>
            <p14:sldId id="1214"/>
            <p14:sldId id="1217"/>
            <p14:sldId id="1222"/>
            <p14:sldId id="1178"/>
            <p14:sldId id="1185"/>
            <p14:sldId id="1196"/>
            <p14:sldId id="1193"/>
            <p14:sldId id="1182"/>
            <p14:sldId id="1186"/>
            <p14:sldId id="1187"/>
            <p14:sldId id="1188"/>
            <p14:sldId id="1192"/>
            <p14:sldId id="1205"/>
            <p14:sldId id="1206"/>
            <p14:sldId id="1207"/>
            <p14:sldId id="1239"/>
            <p14:sldId id="1166"/>
          </p14:sldIdLst>
        </p14:section>
      </p14:sectionLst>
    </p:ext>
    <p:ext uri="{EFAFB233-063F-42B5-8137-9DF3F51BA10A}">
      <p15:sldGuideLst xmlns:p15="http://schemas.microsoft.com/office/powerpoint/2012/main">
        <p15:guide id="1" orient="horz" pos="138">
          <p15:clr>
            <a:srgbClr val="A4A3A4"/>
          </p15:clr>
        </p15:guide>
        <p15:guide id="2" orient="horz" pos="561">
          <p15:clr>
            <a:srgbClr val="A4A3A4"/>
          </p15:clr>
        </p15:guide>
        <p15:guide id="3" orient="horz" pos="984">
          <p15:clr>
            <a:srgbClr val="A4A3A4"/>
          </p15:clr>
        </p15:guide>
        <p15:guide id="4" orient="horz" pos="1831">
          <p15:clr>
            <a:srgbClr val="A4A3A4"/>
          </p15:clr>
        </p15:guide>
        <p15:guide id="5" orient="horz" pos="3102">
          <p15:clr>
            <a:srgbClr val="A4A3A4"/>
          </p15:clr>
        </p15:guide>
        <p15:guide id="6" orient="horz" pos="2255">
          <p15:clr>
            <a:srgbClr val="A4A3A4"/>
          </p15:clr>
        </p15:guide>
        <p15:guide id="7" orient="horz" pos="2680">
          <p15:clr>
            <a:srgbClr val="A4A3A4"/>
          </p15:clr>
        </p15:guide>
        <p15:guide id="8" orient="horz" pos="1406">
          <p15:clr>
            <a:srgbClr val="A4A3A4"/>
          </p15:clr>
        </p15:guide>
        <p15:guide id="9" pos="732">
          <p15:clr>
            <a:srgbClr val="A4A3A4"/>
          </p15:clr>
        </p15:guide>
        <p15:guide id="10" pos="2992">
          <p15:clr>
            <a:srgbClr val="A4A3A4"/>
          </p15:clr>
        </p15:guide>
        <p15:guide id="11" pos="1301">
          <p15:clr>
            <a:srgbClr val="A4A3A4"/>
          </p15:clr>
        </p15:guide>
        <p15:guide id="12" pos="2427">
          <p15:clr>
            <a:srgbClr val="A4A3A4"/>
          </p15:clr>
        </p15:guide>
        <p15:guide id="13" pos="5253">
          <p15:clr>
            <a:srgbClr val="A4A3A4"/>
          </p15:clr>
        </p15:guide>
        <p15:guide id="14" pos="3560">
          <p15:clr>
            <a:srgbClr val="A4A3A4"/>
          </p15:clr>
        </p15:guide>
        <p15:guide id="15" pos="4123">
          <p15:clr>
            <a:srgbClr val="A4A3A4"/>
          </p15:clr>
        </p15:guide>
        <p15:guide id="16" pos="4688">
          <p15:clr>
            <a:srgbClr val="A4A3A4"/>
          </p15:clr>
        </p15:guide>
        <p15:guide id="17" pos="1866">
          <p15:clr>
            <a:srgbClr val="A4A3A4"/>
          </p15:clr>
        </p15:guide>
        <p15:guide id="18" pos="170">
          <p15:clr>
            <a:srgbClr val="A4A3A4"/>
          </p15:clr>
        </p15:guide>
        <p15:guide id="19" pos="5587">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0000"/>
    <a:srgbClr val="68217A"/>
    <a:srgbClr val="FFFFFF"/>
    <a:srgbClr val="CC00CC"/>
    <a:srgbClr val="00FFFF"/>
    <a:srgbClr val="D2D2D2"/>
    <a:srgbClr val="969696"/>
    <a:srgbClr val="333333"/>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87" autoAdjust="0"/>
    <p:restoredTop sz="99531" autoAdjust="0"/>
  </p:normalViewPr>
  <p:slideViewPr>
    <p:cSldViewPr snapToGrid="0">
      <p:cViewPr varScale="1">
        <p:scale>
          <a:sx n="99" d="100"/>
          <a:sy n="99" d="100"/>
        </p:scale>
        <p:origin x="57" y="72"/>
      </p:cViewPr>
      <p:guideLst>
        <p:guide orient="horz" pos="138"/>
        <p:guide orient="horz" pos="561"/>
        <p:guide orient="horz" pos="984"/>
        <p:guide orient="horz" pos="1831"/>
        <p:guide orient="horz" pos="3102"/>
        <p:guide orient="horz" pos="2255"/>
        <p:guide orient="horz" pos="2680"/>
        <p:guide orient="horz" pos="1406"/>
        <p:guide pos="732"/>
        <p:guide pos="2992"/>
        <p:guide pos="1301"/>
        <p:guide pos="2427"/>
        <p:guide pos="5253"/>
        <p:guide pos="3560"/>
        <p:guide pos="4123"/>
        <p:guide pos="4688"/>
        <p:guide pos="1866"/>
        <p:guide pos="170"/>
        <p:guide pos="5587"/>
      </p:guideLst>
    </p:cSldViewPr>
  </p:slideViewPr>
  <p:notesTextViewPr>
    <p:cViewPr>
      <p:scale>
        <a:sx n="100" d="100"/>
        <a:sy n="100" d="100"/>
      </p:scale>
      <p:origin x="0" y="0"/>
    </p:cViewPr>
  </p:notesTextViewPr>
  <p:sorterViewPr>
    <p:cViewPr varScale="1">
      <p:scale>
        <a:sx n="1" d="1"/>
        <a:sy n="1" d="1"/>
      </p:scale>
      <p:origin x="0" y="144"/>
    </p:cViewPr>
  </p:sorterViewPr>
  <p:notesViewPr>
    <p:cSldViewPr showGuides="1">
      <p:cViewPr>
        <p:scale>
          <a:sx n="268" d="100"/>
          <a:sy n="268" d="100"/>
        </p:scale>
        <p:origin x="480" y="10614"/>
      </p:cViewPr>
      <p:guideLst>
        <p:guide orient="horz" pos="2160"/>
        <p:guide pos="288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6/2/2016</a:t>
            </a:fld>
            <a:endParaRPr lang="en-US" dirty="0">
              <a:latin typeface="Segoe UI" pitchFamily="34" charset="0"/>
            </a:endParaRPr>
          </a:p>
        </p:txBody>
      </p:sp>
      <p:sp>
        <p:nvSpPr>
          <p:cNvPr id="8" name="Footer Placeholder 7"/>
          <p:cNvSpPr>
            <a:spLocks noGrp="1"/>
          </p:cNvSpPr>
          <p:nvPr>
            <p:ph type="ftr" sz="quarter" idx="2"/>
          </p:nvPr>
        </p:nvSpPr>
        <p:spPr>
          <a:xfrm>
            <a:off x="0" y="6513910"/>
            <a:ext cx="7726680" cy="249326"/>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7711439" y="6513910"/>
            <a:ext cx="1430444" cy="3429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6515100"/>
            <a:ext cx="7894320" cy="266973"/>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6/2/2016</a:t>
            </a:fld>
            <a:endParaRPr lang="en-US" dirty="0"/>
          </a:p>
        </p:txBody>
      </p:sp>
      <p:sp>
        <p:nvSpPr>
          <p:cNvPr id="12" name="Notes Placeholder 11"/>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7879079" y="6513910"/>
            <a:ext cx="1262804" cy="3429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685585" rtl="0" eaLnBrk="1" latinLnBrk="0" hangingPunct="1">
      <a:lnSpc>
        <a:spcPct val="90000"/>
      </a:lnSpc>
      <a:spcAft>
        <a:spcPts val="250"/>
      </a:spcAft>
      <a:defRPr sz="600" kern="1200">
        <a:solidFill>
          <a:schemeClr val="tx1"/>
        </a:solidFill>
        <a:latin typeface="Segoe UI Light" pitchFamily="34" charset="0"/>
        <a:ea typeface="+mn-ea"/>
        <a:cs typeface="+mn-cs"/>
      </a:defRPr>
    </a:lvl1pPr>
    <a:lvl2pPr marL="159692" indent="-79351"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2pPr>
    <a:lvl3pPr marL="245986"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3pPr>
    <a:lvl4pPr marL="362034" indent="-110098"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4pPr>
    <a:lvl5pPr marL="461224"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5pPr>
    <a:lvl6pPr marL="1713963" algn="l" defTabSz="685585" rtl="0" eaLnBrk="1" latinLnBrk="0" hangingPunct="1">
      <a:defRPr sz="900" kern="1200">
        <a:solidFill>
          <a:schemeClr val="tx1"/>
        </a:solidFill>
        <a:latin typeface="+mn-lt"/>
        <a:ea typeface="+mn-ea"/>
        <a:cs typeface="+mn-cs"/>
      </a:defRPr>
    </a:lvl6pPr>
    <a:lvl7pPr marL="2056757" algn="l" defTabSz="685585" rtl="0" eaLnBrk="1" latinLnBrk="0" hangingPunct="1">
      <a:defRPr sz="900" kern="1200">
        <a:solidFill>
          <a:schemeClr val="tx1"/>
        </a:solidFill>
        <a:latin typeface="+mn-lt"/>
        <a:ea typeface="+mn-ea"/>
        <a:cs typeface="+mn-cs"/>
      </a:defRPr>
    </a:lvl7pPr>
    <a:lvl8pPr marL="2399549" algn="l" defTabSz="685585" rtl="0" eaLnBrk="1" latinLnBrk="0" hangingPunct="1">
      <a:defRPr sz="900" kern="1200">
        <a:solidFill>
          <a:schemeClr val="tx1"/>
        </a:solidFill>
        <a:latin typeface="+mn-lt"/>
        <a:ea typeface="+mn-ea"/>
        <a:cs typeface="+mn-cs"/>
      </a:defRPr>
    </a:lvl8pPr>
    <a:lvl9pPr marL="2742343" algn="l" defTabSz="685585"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ic Title">
    <p:bg>
      <p:bgRef idx="1001">
        <a:schemeClr val="bg1"/>
      </p:bgRef>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272832" y="3217705"/>
            <a:ext cx="4299839" cy="672414"/>
          </a:xfrm>
          <a:prstGeom prst="rect">
            <a:avLst/>
          </a:prstGeom>
          <a:noFill/>
        </p:spPr>
        <p:txBody>
          <a:bodyPr lIns="107536" tIns="80653" rIns="107536" bIns="80653">
            <a:noAutofit/>
          </a:bodyPr>
          <a:lstStyle>
            <a:lvl1pPr marL="0" indent="0">
              <a:spcBef>
                <a:spcPts val="0"/>
              </a:spcBef>
              <a:buNone/>
              <a:defRPr sz="1400" b="0" i="0" spc="0" baseline="0">
                <a:solidFill>
                  <a:srgbClr val="616161"/>
                </a:solidFill>
                <a:latin typeface="Segoe UI"/>
                <a:cs typeface="Segoe UI"/>
              </a:defRPr>
            </a:lvl1pPr>
          </a:lstStyle>
          <a:p>
            <a:pPr lvl="0"/>
            <a:r>
              <a:rPr lang="en-US" dirty="0"/>
              <a:t>Speaker Name</a:t>
            </a:r>
          </a:p>
          <a:p>
            <a:pPr lvl="0"/>
            <a:r>
              <a:rPr lang="en-US" dirty="0"/>
              <a:t>Speaker Title</a:t>
            </a:r>
          </a:p>
        </p:txBody>
      </p:sp>
      <p:sp>
        <p:nvSpPr>
          <p:cNvPr id="11" name="Title 1"/>
          <p:cNvSpPr>
            <a:spLocks noGrp="1"/>
          </p:cNvSpPr>
          <p:nvPr>
            <p:ph type="title" hasCustomPrompt="1"/>
          </p:nvPr>
        </p:nvSpPr>
        <p:spPr>
          <a:xfrm>
            <a:off x="271480" y="1685026"/>
            <a:ext cx="5744007" cy="1359775"/>
          </a:xfrm>
          <a:prstGeom prst="rect">
            <a:avLst/>
          </a:prstGeom>
          <a:noFill/>
        </p:spPr>
        <p:txBody>
          <a:bodyPr lIns="107536" tIns="67211" rIns="107536" bIns="67211" anchor="t" anchorCtr="0"/>
          <a:lstStyle>
            <a:lvl1pPr>
              <a:defRPr sz="3900" spc="-74" baseline="0">
                <a:solidFill>
                  <a:srgbClr val="616161"/>
                </a:solidFill>
              </a:defRPr>
            </a:lvl1pPr>
          </a:lstStyle>
          <a:p>
            <a:r>
              <a:rPr lang="en-US" dirty="0"/>
              <a:t>Presentation title</a:t>
            </a:r>
          </a:p>
        </p:txBody>
      </p:sp>
    </p:spTree>
    <p:extLst>
      <p:ext uri="{BB962C8B-B14F-4D97-AF65-F5344CB8AC3E}">
        <p14:creationId xmlns:p14="http://schemas.microsoft.com/office/powerpoint/2010/main" val="3262967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Test Title">
    <p:bg>
      <p:bgPr>
        <a:solidFill>
          <a:schemeClr val="tx1"/>
        </a:solidFill>
        <a:effectLst/>
      </p:bgPr>
    </p:bg>
    <p:spTree>
      <p:nvGrpSpPr>
        <p:cNvPr id="1" name=""/>
        <p:cNvGrpSpPr/>
        <p:nvPr/>
      </p:nvGrpSpPr>
      <p:grpSpPr>
        <a:xfrm>
          <a:off x="0" y="0"/>
          <a:ext cx="0" cy="0"/>
          <a:chOff x="0" y="0"/>
          <a:chExt cx="0" cy="0"/>
        </a:xfrm>
      </p:grpSpPr>
      <p:pic>
        <p:nvPicPr>
          <p:cNvPr id="10" name="Picture 9" descr="Microsof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105" y="235001"/>
            <a:ext cx="1069883" cy="228467"/>
          </a:xfrm>
          <a:prstGeom prst="rect">
            <a:avLst/>
          </a:prstGeom>
        </p:spPr>
      </p:pic>
    </p:spTree>
    <p:extLst>
      <p:ext uri="{BB962C8B-B14F-4D97-AF65-F5344CB8AC3E}">
        <p14:creationId xmlns:p14="http://schemas.microsoft.com/office/powerpoint/2010/main" val="545727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ru-RU"/>
              <a:t>Образец заголовка</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56B29075-9942-48A7-B55E-7467B3F01E4E}" type="datetimeFigureOut">
              <a:rPr lang="ru-RU" smtClean="0"/>
              <a:t>02.06.2016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AFA6F51-ED02-4E05-B57B-9B0FFF4BBDA5}" type="slidenum">
              <a:rPr lang="ru-RU" smtClean="0"/>
              <a:t>‹#›</a:t>
            </a:fld>
            <a:endParaRPr lang="ru-RU"/>
          </a:p>
        </p:txBody>
      </p:sp>
    </p:spTree>
    <p:extLst>
      <p:ext uri="{BB962C8B-B14F-4D97-AF65-F5344CB8AC3E}">
        <p14:creationId xmlns:p14="http://schemas.microsoft.com/office/powerpoint/2010/main" val="4093452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64" y="891883"/>
            <a:ext cx="5678054" cy="1468664"/>
          </a:xfrm>
        </p:spPr>
        <p:txBody>
          <a:bodyPr/>
          <a:lstStyle>
            <a:lvl1pPr marL="0" indent="0">
              <a:buNone/>
              <a:defRPr>
                <a:solidFill>
                  <a:srgbClr val="616161"/>
                </a:solidFill>
              </a:defRPr>
            </a:lvl1pPr>
            <a:lvl2pPr marL="0" indent="0">
              <a:buFontTx/>
              <a:buNone/>
              <a:defRPr sz="1400">
                <a:solidFill>
                  <a:srgbClr val="616161"/>
                </a:solidFill>
              </a:defRPr>
            </a:lvl2pPr>
            <a:lvl3pPr marL="168026" indent="0">
              <a:buNone/>
              <a:defRPr>
                <a:solidFill>
                  <a:srgbClr val="616161"/>
                </a:solidFill>
              </a:defRPr>
            </a:lvl3pPr>
            <a:lvl4pPr marL="336051" indent="0">
              <a:buNone/>
              <a:defRPr>
                <a:solidFill>
                  <a:srgbClr val="616161"/>
                </a:solidFill>
              </a:defRPr>
            </a:lvl4pPr>
            <a:lvl5pPr marL="504077"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5060416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2" y="1568689"/>
            <a:ext cx="5722660" cy="1536374"/>
          </a:xfr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7405981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891883"/>
            <a:ext cx="3024064" cy="1797728"/>
          </a:xfrm>
        </p:spPr>
        <p:txBody>
          <a:bodyPr wrap="square">
            <a:spAutoFit/>
          </a:bodyPr>
          <a:lstStyle>
            <a:lvl1pPr marL="0" indent="0">
              <a:spcBef>
                <a:spcPts val="900"/>
              </a:spcBef>
              <a:buClr>
                <a:schemeClr val="tx1"/>
              </a:buClr>
              <a:buFont typeface="Wingdings" pitchFamily="2" charset="2"/>
              <a:buNone/>
              <a:defRPr sz="2700">
                <a:solidFill>
                  <a:schemeClr val="tx1"/>
                </a:solidFill>
              </a:defRPr>
            </a:lvl1pPr>
            <a:lvl2pPr marL="0" indent="0">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83144" y="899103"/>
            <a:ext cx="2895353" cy="1797728"/>
          </a:xfrm>
        </p:spPr>
        <p:txBody>
          <a:bodyPr wrap="square">
            <a:spAutoFit/>
          </a:bodyPr>
          <a:lstStyle>
            <a:lvl1pPr marL="0" indent="0">
              <a:spcBef>
                <a:spcPts val="900"/>
              </a:spcBef>
              <a:buClr>
                <a:schemeClr val="tx1"/>
              </a:buClr>
              <a:buFont typeface="Wingdings" pitchFamily="2" charset="2"/>
              <a:buNone/>
              <a:defRPr sz="2700">
                <a:solidFill>
                  <a:srgbClr val="616161"/>
                </a:solidFill>
              </a:defRPr>
            </a:lvl1pPr>
            <a:lvl2pPr marL="0" indent="0">
              <a:buNone/>
              <a:defRPr sz="1400">
                <a:solidFill>
                  <a:srgbClr val="616161"/>
                </a:solidFill>
              </a:defRPr>
            </a:lvl2pPr>
            <a:lvl3pPr marL="170360" indent="0">
              <a:buNone/>
              <a:tabLst/>
              <a:defRPr sz="1400">
                <a:solidFill>
                  <a:srgbClr val="616161"/>
                </a:solidFill>
              </a:defRPr>
            </a:lvl3pPr>
            <a:lvl4pPr marL="338385" indent="0">
              <a:buNone/>
              <a:defRPr>
                <a:solidFill>
                  <a:srgbClr val="616161"/>
                </a:solidFill>
              </a:defRPr>
            </a:lvl4pPr>
            <a:lvl5pPr marL="504077" indent="0">
              <a:buNone/>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p>
            <a:r>
              <a:rPr lang="en-US" dirty="0"/>
              <a:t>Click to edit Master title style</a:t>
            </a:r>
          </a:p>
        </p:txBody>
      </p:sp>
    </p:spTree>
    <p:extLst>
      <p:ext uri="{BB962C8B-B14F-4D97-AF65-F5344CB8AC3E}">
        <p14:creationId xmlns:p14="http://schemas.microsoft.com/office/powerpoint/2010/main" val="88732795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62" y="891884"/>
            <a:ext cx="3016631"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75712" y="891884"/>
            <a:ext cx="2999430"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30136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269262" y="1561962"/>
            <a:ext cx="2823978"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149563" y="1561962"/>
            <a:ext cx="2823978" cy="2689656"/>
          </a:xfrm>
          <a:solidFill>
            <a:srgbClr val="68217A"/>
          </a:solidFill>
          <a:ln>
            <a:noFill/>
          </a:ln>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134450088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269263" y="1558973"/>
            <a:ext cx="2109664"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2378928" y="1558973"/>
            <a:ext cx="3992136" cy="2692645"/>
          </a:xfr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201446288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 Title Only">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201292812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2" name="Rectangle 1"/>
          <p:cNvSpPr/>
          <p:nvPr userDrawn="1"/>
        </p:nvSpPr>
        <p:spPr bwMode="auto">
          <a:xfrm>
            <a:off x="0" y="4723214"/>
            <a:ext cx="2389459" cy="4202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54608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832" y="203811"/>
            <a:ext cx="5378549" cy="1347163"/>
          </a:xfrm>
          <a:prstGeom prst="rect">
            <a:avLst/>
          </a:prstGeom>
          <a:noFill/>
        </p:spPr>
        <p:txBody>
          <a:bodyPr lIns="80047" tIns="67211" rIns="80047" bIns="67211" anchor="t" anchorCtr="0"/>
          <a:lstStyle>
            <a:lvl1pPr>
              <a:defRPr sz="6400" spc="-74" baseline="0">
                <a:solidFill>
                  <a:srgbClr val="616161"/>
                </a:solidFill>
              </a:defRPr>
            </a:lvl1pPr>
          </a:lstStyle>
          <a:p>
            <a:r>
              <a:rPr lang="en-US" dirty="0"/>
              <a:t>Section title</a:t>
            </a:r>
          </a:p>
        </p:txBody>
      </p:sp>
    </p:spTree>
    <p:extLst>
      <p:ext uri="{BB962C8B-B14F-4D97-AF65-F5344CB8AC3E}">
        <p14:creationId xmlns:p14="http://schemas.microsoft.com/office/powerpoint/2010/main" val="120308206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 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63" y="1561962"/>
            <a:ext cx="8600807" cy="975195"/>
          </a:xfrm>
        </p:spPr>
        <p:txBody>
          <a:bodyPr wrap="square">
            <a:spAutoFit/>
          </a:bodyPr>
          <a:lstStyle>
            <a:lvl1pPr marL="0" indent="0">
              <a:spcBef>
                <a:spcPts val="900"/>
              </a:spcBef>
              <a:buClr>
                <a:schemeClr val="tx1"/>
              </a:buClr>
              <a:buFont typeface="Wingdings" pitchFamily="2" charset="2"/>
              <a:buNone/>
              <a:defRPr sz="3900">
                <a:solidFill>
                  <a:schemeClr val="tx1"/>
                </a:solidFill>
              </a:defRPr>
            </a:lvl1pPr>
            <a:lvl2pPr marL="0" indent="0">
              <a:spcBef>
                <a:spcPts val="794"/>
              </a:spcBef>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p:txBody>
      </p:sp>
      <p:sp>
        <p:nvSpPr>
          <p:cNvPr id="2" name="Rectangle 1"/>
          <p:cNvSpPr/>
          <p:nvPr userDrawn="1"/>
        </p:nvSpPr>
        <p:spPr bwMode="auto">
          <a:xfrm>
            <a:off x="0" y="4771900"/>
            <a:ext cx="2303093" cy="371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4512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neri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4104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ic 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64" y="897994"/>
            <a:ext cx="5774698" cy="1467125"/>
          </a:xfrm>
        </p:spPr>
        <p:txBody>
          <a:bodyPr/>
          <a:lstStyle>
            <a:lvl1pPr marL="0" indent="0">
              <a:buNone/>
              <a:defRPr sz="2500">
                <a:solidFill>
                  <a:srgbClr val="616161"/>
                </a:solidFill>
                <a:latin typeface="Segoe UI" pitchFamily="34" charset="0"/>
                <a:cs typeface="Segoe UI" pitchFamily="34" charset="0"/>
              </a:defRPr>
            </a:lvl1pPr>
            <a:lvl2pPr marL="254724" indent="0">
              <a:buNone/>
              <a:defRPr>
                <a:solidFill>
                  <a:srgbClr val="616161"/>
                </a:solidFill>
                <a:latin typeface="Segoe UI" pitchFamily="34" charset="0"/>
                <a:cs typeface="Segoe UI" pitchFamily="34" charset="0"/>
              </a:defRPr>
            </a:lvl2pPr>
            <a:lvl3pPr marL="429700" indent="0">
              <a:buNone/>
              <a:defRPr>
                <a:solidFill>
                  <a:srgbClr val="616161"/>
                </a:solidFill>
                <a:latin typeface="Segoe UI" pitchFamily="34" charset="0"/>
                <a:cs typeface="Segoe UI" pitchFamily="34" charset="0"/>
              </a:defRPr>
            </a:lvl3pPr>
            <a:lvl4pPr marL="598722" indent="0">
              <a:buNone/>
              <a:defRPr>
                <a:solidFill>
                  <a:srgbClr val="616161"/>
                </a:solidFill>
                <a:latin typeface="Segoe UI" pitchFamily="34" charset="0"/>
                <a:cs typeface="Segoe UI" pitchFamily="34" charset="0"/>
              </a:defRPr>
            </a:lvl4pPr>
            <a:lvl5pPr marL="772505" indent="0">
              <a:buNone/>
              <a:defRPr>
                <a:solidFill>
                  <a:srgbClr val="616161"/>
                </a:soli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73691571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eneric 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62" y="891883"/>
            <a:ext cx="5990289" cy="1799780"/>
          </a:xfrm>
          <a:prstGeom prst="rect">
            <a:avLst/>
          </a:prstGeom>
        </p:spPr>
        <p:txBody>
          <a:bodyPr/>
          <a:lstStyle>
            <a:lvl1pPr marL="213533" indent="-21353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66" indent="-20653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8" indent="-213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23" indent="-168026">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50" indent="-168026">
              <a:buClr>
                <a:schemeClr val="tx1"/>
              </a:buClr>
              <a:buSzPct val="90000"/>
              <a:buFont typeface="Arial" pitchFamily="34" charset="0"/>
              <a:buChar char="•"/>
              <a:defRPr sz="14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14265" tIns="57131" rIns="114265" bIns="57131"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2" name="Footer Placeholder 1"/>
          <p:cNvSpPr>
            <a:spLocks noGrp="1"/>
          </p:cNvSpPr>
          <p:nvPr>
            <p:ph type="ftr" sz="quarter" idx="12"/>
          </p:nvPr>
        </p:nvSpPr>
        <p:spPr>
          <a:xfrm>
            <a:off x="279454" y="4750468"/>
            <a:ext cx="2896507" cy="273168"/>
          </a:xfrm>
          <a:prstGeom prst="rect">
            <a:avLst/>
          </a:prstGeom>
        </p:spPr>
        <p:txBody>
          <a:bodyPr lIns="80047" tIns="40023" rIns="80047" bIns="40023"/>
          <a:lstStyle/>
          <a:p>
            <a:endParaRPr lang="en-US" dirty="0"/>
          </a:p>
        </p:txBody>
      </p:sp>
      <p:sp>
        <p:nvSpPr>
          <p:cNvPr id="5" name="Slide Number Placeholder 4"/>
          <p:cNvSpPr>
            <a:spLocks noGrp="1"/>
          </p:cNvSpPr>
          <p:nvPr>
            <p:ph type="sldNum" sz="quarter" idx="13"/>
          </p:nvPr>
        </p:nvSpPr>
        <p:spPr>
          <a:xfrm>
            <a:off x="6746739" y="4750466"/>
            <a:ext cx="2133860" cy="273168"/>
          </a:xfrm>
          <a:prstGeom prst="rect">
            <a:avLst/>
          </a:prstGeom>
        </p:spPr>
        <p:txBody>
          <a:bodyPr lIns="80047" tIns="40023" rIns="80047" bIns="40023"/>
          <a:lstStyle/>
          <a:p>
            <a:r>
              <a:rPr lang="en-US"/>
              <a:t>1</a:t>
            </a:r>
            <a:endParaRPr lang="en-US" dirty="0"/>
          </a:p>
        </p:txBody>
      </p:sp>
    </p:spTree>
    <p:extLst>
      <p:ext uri="{BB962C8B-B14F-4D97-AF65-F5344CB8AC3E}">
        <p14:creationId xmlns:p14="http://schemas.microsoft.com/office/powerpoint/2010/main" val="71832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891204" y="1563129"/>
            <a:ext cx="6050868" cy="3362070"/>
          </a:xfrm>
        </p:spPr>
        <p:txBody>
          <a:bodyPr lIns="182880" tIns="146304" rIns="182880" bIns="146304">
            <a:noAutofit/>
          </a:bodyPr>
          <a:lstStyle>
            <a:lvl1pPr>
              <a:defRPr sz="2647"/>
            </a:lvl1pPr>
            <a:lvl2pPr>
              <a:defRPr sz="2059"/>
            </a:lvl2pPr>
            <a:lvl3pPr>
              <a:defRPr sz="1765"/>
            </a:lvl3pPr>
            <a:lvl4pPr>
              <a:defRPr sz="1471"/>
            </a:lvl4pPr>
            <a:lvl5pPr>
              <a:defRPr sz="13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201929" y="1563129"/>
            <a:ext cx="2016956" cy="3362070"/>
          </a:xfrm>
        </p:spPr>
        <p:txBody>
          <a:bodyPr lIns="182880" tIns="146304" rIns="182880" bIns="146304">
            <a:noAutofit/>
          </a:bodyPr>
          <a:lstStyle>
            <a:lvl1pPr algn="l" defTabSz="672186" rtl="0" eaLnBrk="1" latinLnBrk="0" hangingPunct="1">
              <a:spcBef>
                <a:spcPct val="0"/>
              </a:spcBef>
              <a:buNone/>
              <a:defRPr lang="en-US" sz="1765" kern="1200" dirty="0" smtClean="0">
                <a:gradFill>
                  <a:gsLst>
                    <a:gs pos="0">
                      <a:srgbClr val="505050"/>
                    </a:gs>
                    <a:gs pos="100000">
                      <a:srgbClr val="505050"/>
                    </a:gs>
                  </a:gsLst>
                  <a:lin ang="5400000" scaled="0"/>
                </a:gradFill>
                <a:latin typeface="+mn-lt"/>
                <a:ea typeface="+mj-ea"/>
                <a:cs typeface="+mj-cs"/>
              </a:defRPr>
            </a:lvl1pPr>
            <a:lvl2pPr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2pPr>
            <a:lvl3pPr marL="168046" indent="0"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3pPr>
            <a:lvl4pPr marL="336092" indent="0"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4pPr>
            <a:lvl5pPr marL="543818" indent="0" algn="l" defTabSz="672186" rtl="0" eaLnBrk="1" latinLnBrk="0" hangingPunct="1">
              <a:spcBef>
                <a:spcPct val="0"/>
              </a:spcBef>
              <a:buNone/>
              <a:defRPr lang="en-US" sz="1176" kern="1200" dirty="0">
                <a:gradFill>
                  <a:gsLst>
                    <a:gs pos="0">
                      <a:schemeClr val="tx1"/>
                    </a:gs>
                    <a:gs pos="100000">
                      <a:schemeClr val="tx1"/>
                    </a:gs>
                  </a:gsLst>
                  <a:lin ang="5400000" scaled="0"/>
                </a:gradFill>
                <a:latin typeface="+mn-lt"/>
                <a:ea typeface="+mj-ea"/>
                <a:cs typeface="+mj-cs"/>
              </a:defRPr>
            </a:lvl5pPr>
          </a:lstStyle>
          <a:p>
            <a:pPr lvl="0"/>
            <a:r>
              <a:rPr lang="en-US" dirty="0"/>
              <a:t>Click to edit Master text styles</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81414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rple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solidFill>
                  <a:schemeClr val="tx1"/>
                </a:soli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rple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Blank Accen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rang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vTest Title and Bullet Text">
    <p:spTree>
      <p:nvGrpSpPr>
        <p:cNvPr id="1" name=""/>
        <p:cNvGrpSpPr/>
        <p:nvPr/>
      </p:nvGrpSpPr>
      <p:grpSpPr>
        <a:xfrm>
          <a:off x="0" y="0"/>
          <a:ext cx="0" cy="0"/>
          <a:chOff x="0" y="0"/>
          <a:chExt cx="0" cy="0"/>
        </a:xfrm>
      </p:grpSpPr>
      <p:sp>
        <p:nvSpPr>
          <p:cNvPr id="9" name="Title 1"/>
          <p:cNvSpPr>
            <a:spLocks noGrp="1"/>
          </p:cNvSpPr>
          <p:nvPr>
            <p:ph type="title"/>
          </p:nvPr>
        </p:nvSpPr>
        <p:spPr>
          <a:xfrm>
            <a:off x="269263" y="217136"/>
            <a:ext cx="8600807" cy="674749"/>
          </a:xfrm>
          <a:prstGeom prst="rect">
            <a:avLst/>
          </a:prstGeom>
        </p:spPr>
        <p:txBody>
          <a:bodyPr/>
          <a:lstStyle>
            <a:lvl1pPr>
              <a:defRPr>
                <a:solidFill>
                  <a:srgbClr val="616161"/>
                </a:solidFill>
              </a:defRPr>
            </a:lvl1pPr>
          </a:lstStyle>
          <a:p>
            <a:r>
              <a:rPr lang="en-US" dirty="0"/>
              <a:t>Click to edit Master title style</a:t>
            </a:r>
          </a:p>
        </p:txBody>
      </p:sp>
      <p:sp>
        <p:nvSpPr>
          <p:cNvPr id="6" name="Text Placeholder 3"/>
          <p:cNvSpPr txBox="1">
            <a:spLocks/>
          </p:cNvSpPr>
          <p:nvPr userDrawn="1"/>
        </p:nvSpPr>
        <p:spPr>
          <a:xfrm>
            <a:off x="269262" y="1568689"/>
            <a:ext cx="5722660" cy="1536374"/>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252040" marR="0" lvl="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00" b="0" i="0" u="none" strike="noStrike" kern="1200" cap="none" spc="0" normalizeH="0" baseline="0" noProof="0">
                <a:ln>
                  <a:noFill/>
                </a:ln>
                <a:solidFill>
                  <a:srgbClr val="616161"/>
                </a:solidFill>
                <a:effectLst/>
                <a:uLnTx/>
                <a:uFillTx/>
                <a:latin typeface="Segoe UI Light"/>
                <a:ea typeface="+mn-ea"/>
                <a:cs typeface="+mn-cs"/>
              </a:rPr>
              <a:t>Click to edit Master text styles</a:t>
            </a:r>
          </a:p>
          <a:p>
            <a:pPr marL="429400" marR="0" lvl="1"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solidFill>
                  <a:srgbClr val="616161"/>
                </a:solidFill>
                <a:effectLst/>
                <a:uLnTx/>
                <a:uFillTx/>
                <a:latin typeface="Segoe UI"/>
                <a:ea typeface="+mn-ea"/>
                <a:cs typeface="+mn-cs"/>
              </a:rPr>
              <a:t>Second level</a:t>
            </a:r>
          </a:p>
          <a:p>
            <a:pPr marL="588092" marR="0" lvl="2"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616161"/>
                </a:solidFill>
                <a:effectLst/>
                <a:uLnTx/>
                <a:uFillTx/>
                <a:latin typeface="Segoe UI"/>
                <a:ea typeface="+mn-ea"/>
                <a:cs typeface="+mn-cs"/>
              </a:rPr>
              <a:t>Third level</a:t>
            </a:r>
          </a:p>
          <a:p>
            <a:pPr marL="756116" marR="0" lvl="3"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Fourth level</a:t>
            </a:r>
          </a:p>
          <a:p>
            <a:pPr marL="924141" marR="0" lvl="4"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Fifth level</a:t>
            </a:r>
            <a:endParaRPr kumimoji="0" lang="en-US" sz="1300" b="0" i="0" u="none" strike="noStrike" kern="1200" cap="none" spc="0" normalizeH="0" baseline="0" noProof="0" dirty="0">
              <a:ln>
                <a:noFill/>
              </a:ln>
              <a:solidFill>
                <a:srgbClr val="616161"/>
              </a:solidFill>
              <a:effectLst/>
              <a:uLnTx/>
              <a:uFillTx/>
              <a:latin typeface="Segoe UI"/>
              <a:ea typeface="+mn-ea"/>
              <a:cs typeface="+mn-cs"/>
            </a:endParaRP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801178"/>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193" r:id="rId3"/>
    <p:sldLayoutId id="2147484101" r:id="rId4"/>
    <p:sldLayoutId id="2147484102" r:id="rId5"/>
    <p:sldLayoutId id="2147484127" r:id="rId6"/>
    <p:sldLayoutId id="2147484128" r:id="rId7"/>
    <p:sldLayoutId id="2147484129" r:id="rId8"/>
    <p:sldLayoutId id="2147484263" r:id="rId9"/>
    <p:sldLayoutId id="2147484265" r:id="rId10"/>
    <p:sldLayoutId id="2147484267" r:id="rId11"/>
  </p:sldLayoutIdLst>
  <p:hf hdr="0" dt="0"/>
  <p:txStyles>
    <p:titleStyle>
      <a:lvl1pPr algn="l" defTabSz="685585" rtl="0" eaLnBrk="1" latinLnBrk="0" hangingPunct="1">
        <a:lnSpc>
          <a:spcPct val="90000"/>
        </a:lnSpc>
        <a:spcBef>
          <a:spcPct val="0"/>
        </a:spcBef>
        <a:buNone/>
        <a:defRPr lang="en-US" sz="3900" b="0" kern="1200" cap="none" spc="-75" baseline="0" dirty="0">
          <a:ln w="3175">
            <a:noFill/>
          </a:ln>
          <a:solidFill>
            <a:srgbClr val="616161"/>
          </a:solidFill>
          <a:effectLst/>
          <a:latin typeface="Segoe UI Light"/>
          <a:ea typeface="+mn-ea"/>
          <a:cs typeface="Segoe ui light (Headings)"/>
        </a:defRPr>
      </a:lvl1pPr>
    </p:titleStyle>
    <p:bodyStyle>
      <a:lvl1pPr marL="300175" indent="-300175" algn="l" defTabSz="400233" rtl="0" eaLnBrk="1" latinLnBrk="0" hangingPunct="1">
        <a:spcBef>
          <a:spcPct val="20000"/>
        </a:spcBef>
        <a:buFont typeface="Arial"/>
        <a:buChar char="•"/>
        <a:defRPr sz="1300" kern="1200">
          <a:solidFill>
            <a:schemeClr val="tx1"/>
          </a:solidFill>
          <a:latin typeface="Segoe"/>
          <a:ea typeface="+mn-ea"/>
          <a:cs typeface="Segoe"/>
        </a:defRPr>
      </a:lvl1pPr>
      <a:lvl2pPr marL="650378" indent="-250146" algn="l" defTabSz="400233" rtl="0" eaLnBrk="1" latinLnBrk="0" hangingPunct="1">
        <a:spcBef>
          <a:spcPct val="20000"/>
        </a:spcBef>
        <a:buFont typeface="Arial"/>
        <a:buChar char="–"/>
        <a:defRPr sz="1300" kern="1200">
          <a:solidFill>
            <a:schemeClr val="tx1"/>
          </a:solidFill>
          <a:latin typeface="Segoe"/>
          <a:ea typeface="+mn-ea"/>
          <a:cs typeface="Segoe"/>
        </a:defRPr>
      </a:lvl2pPr>
      <a:lvl3pPr marL="1000582" indent="-200116" algn="l" defTabSz="400233" rtl="0" eaLnBrk="1" latinLnBrk="0" hangingPunct="1">
        <a:spcBef>
          <a:spcPct val="20000"/>
        </a:spcBef>
        <a:buFont typeface="Arial"/>
        <a:buChar char="•"/>
        <a:defRPr sz="1300" kern="1200">
          <a:solidFill>
            <a:schemeClr val="tx1"/>
          </a:solidFill>
          <a:latin typeface="Segoe"/>
          <a:ea typeface="+mn-ea"/>
          <a:cs typeface="Segoe"/>
        </a:defRPr>
      </a:lvl3pPr>
      <a:lvl4pPr marL="1400815" indent="-200116" algn="l" defTabSz="400233" rtl="0" eaLnBrk="1" latinLnBrk="0" hangingPunct="1">
        <a:spcBef>
          <a:spcPct val="20000"/>
        </a:spcBef>
        <a:buFont typeface="Arial"/>
        <a:buChar char="–"/>
        <a:defRPr sz="1300" kern="1200">
          <a:solidFill>
            <a:schemeClr val="tx1"/>
          </a:solidFill>
          <a:latin typeface="Segoe"/>
          <a:ea typeface="+mn-ea"/>
          <a:cs typeface="Segoe"/>
        </a:defRPr>
      </a:lvl4pPr>
      <a:lvl5pPr marL="1801048" indent="-200116" algn="l" defTabSz="400233" rtl="0" eaLnBrk="1" latinLnBrk="0" hangingPunct="1">
        <a:spcBef>
          <a:spcPct val="20000"/>
        </a:spcBef>
        <a:buFont typeface="Arial"/>
        <a:buChar char="»"/>
        <a:defRPr sz="1300" kern="1200">
          <a:solidFill>
            <a:schemeClr val="tx1"/>
          </a:solidFill>
          <a:latin typeface="Segoe"/>
          <a:ea typeface="+mn-ea"/>
          <a:cs typeface="Segoe"/>
        </a:defRPr>
      </a:lvl5pPr>
      <a:lvl6pPr marL="2201281" indent="-200116" algn="l" defTabSz="400233" rtl="0" eaLnBrk="1" latinLnBrk="0" hangingPunct="1">
        <a:spcBef>
          <a:spcPct val="20000"/>
        </a:spcBef>
        <a:buFont typeface="Arial"/>
        <a:buChar char="•"/>
        <a:defRPr sz="1800" kern="1200">
          <a:solidFill>
            <a:schemeClr val="tx1"/>
          </a:solidFill>
          <a:latin typeface="+mn-lt"/>
          <a:ea typeface="+mn-ea"/>
          <a:cs typeface="+mn-cs"/>
        </a:defRPr>
      </a:lvl6pPr>
      <a:lvl7pPr marL="2601514" indent="-200116" algn="l" defTabSz="400233" rtl="0" eaLnBrk="1" latinLnBrk="0" hangingPunct="1">
        <a:spcBef>
          <a:spcPct val="20000"/>
        </a:spcBef>
        <a:buFont typeface="Arial"/>
        <a:buChar char="•"/>
        <a:defRPr sz="1800" kern="1200">
          <a:solidFill>
            <a:schemeClr val="tx1"/>
          </a:solidFill>
          <a:latin typeface="+mn-lt"/>
          <a:ea typeface="+mn-ea"/>
          <a:cs typeface="+mn-cs"/>
        </a:defRPr>
      </a:lvl7pPr>
      <a:lvl8pPr marL="3001747" indent="-200116" algn="l" defTabSz="400233" rtl="0" eaLnBrk="1" latinLnBrk="0" hangingPunct="1">
        <a:spcBef>
          <a:spcPct val="20000"/>
        </a:spcBef>
        <a:buFont typeface="Arial"/>
        <a:buChar char="•"/>
        <a:defRPr sz="1800" kern="1200">
          <a:solidFill>
            <a:schemeClr val="tx1"/>
          </a:solidFill>
          <a:latin typeface="+mn-lt"/>
          <a:ea typeface="+mn-ea"/>
          <a:cs typeface="+mn-cs"/>
        </a:defRPr>
      </a:lvl8pPr>
      <a:lvl9pPr marL="3401979" indent="-200116" algn="l" defTabSz="400233"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0233" rtl="0" eaLnBrk="1" latinLnBrk="0" hangingPunct="1">
        <a:defRPr sz="1600" kern="1200">
          <a:solidFill>
            <a:schemeClr val="tx1"/>
          </a:solidFill>
          <a:latin typeface="+mn-lt"/>
          <a:ea typeface="+mn-ea"/>
          <a:cs typeface="+mn-cs"/>
        </a:defRPr>
      </a:lvl1pPr>
      <a:lvl2pPr marL="400233" algn="l" defTabSz="400233" rtl="0" eaLnBrk="1" latinLnBrk="0" hangingPunct="1">
        <a:defRPr sz="1600" kern="1200">
          <a:solidFill>
            <a:schemeClr val="tx1"/>
          </a:solidFill>
          <a:latin typeface="+mn-lt"/>
          <a:ea typeface="+mn-ea"/>
          <a:cs typeface="+mn-cs"/>
        </a:defRPr>
      </a:lvl2pPr>
      <a:lvl3pPr marL="800466" algn="l" defTabSz="400233" rtl="0" eaLnBrk="1" latinLnBrk="0" hangingPunct="1">
        <a:defRPr sz="1600" kern="1200">
          <a:solidFill>
            <a:schemeClr val="tx1"/>
          </a:solidFill>
          <a:latin typeface="+mn-lt"/>
          <a:ea typeface="+mn-ea"/>
          <a:cs typeface="+mn-cs"/>
        </a:defRPr>
      </a:lvl3pPr>
      <a:lvl4pPr marL="1200699" algn="l" defTabSz="400233" rtl="0" eaLnBrk="1" latinLnBrk="0" hangingPunct="1">
        <a:defRPr sz="1600" kern="1200">
          <a:solidFill>
            <a:schemeClr val="tx1"/>
          </a:solidFill>
          <a:latin typeface="+mn-lt"/>
          <a:ea typeface="+mn-ea"/>
          <a:cs typeface="+mn-cs"/>
        </a:defRPr>
      </a:lvl4pPr>
      <a:lvl5pPr marL="1600932" algn="l" defTabSz="400233" rtl="0" eaLnBrk="1" latinLnBrk="0" hangingPunct="1">
        <a:defRPr sz="1600" kern="1200">
          <a:solidFill>
            <a:schemeClr val="tx1"/>
          </a:solidFill>
          <a:latin typeface="+mn-lt"/>
          <a:ea typeface="+mn-ea"/>
          <a:cs typeface="+mn-cs"/>
        </a:defRPr>
      </a:lvl5pPr>
      <a:lvl6pPr marL="2001164" algn="l" defTabSz="400233" rtl="0" eaLnBrk="1" latinLnBrk="0" hangingPunct="1">
        <a:defRPr sz="1600" kern="1200">
          <a:solidFill>
            <a:schemeClr val="tx1"/>
          </a:solidFill>
          <a:latin typeface="+mn-lt"/>
          <a:ea typeface="+mn-ea"/>
          <a:cs typeface="+mn-cs"/>
        </a:defRPr>
      </a:lvl6pPr>
      <a:lvl7pPr marL="2401397" algn="l" defTabSz="400233" rtl="0" eaLnBrk="1" latinLnBrk="0" hangingPunct="1">
        <a:defRPr sz="1600" kern="1200">
          <a:solidFill>
            <a:schemeClr val="tx1"/>
          </a:solidFill>
          <a:latin typeface="+mn-lt"/>
          <a:ea typeface="+mn-ea"/>
          <a:cs typeface="+mn-cs"/>
        </a:defRPr>
      </a:lvl7pPr>
      <a:lvl8pPr marL="2801630" algn="l" defTabSz="400233" rtl="0" eaLnBrk="1" latinLnBrk="0" hangingPunct="1">
        <a:defRPr sz="1600" kern="1200">
          <a:solidFill>
            <a:schemeClr val="tx1"/>
          </a:solidFill>
          <a:latin typeface="+mn-lt"/>
          <a:ea typeface="+mn-ea"/>
          <a:cs typeface="+mn-cs"/>
        </a:defRPr>
      </a:lvl8pPr>
      <a:lvl9pPr marL="3201863" algn="l" defTabSz="400233"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63" y="217136"/>
            <a:ext cx="8600807" cy="674749"/>
          </a:xfrm>
          <a:prstGeom prst="rect">
            <a:avLst/>
          </a:prstGeom>
        </p:spPr>
        <p:txBody>
          <a:bodyPr vert="horz" wrap="square" lIns="107536" tIns="67211" rIns="107536" bIns="67211" rtlCol="0" anchor="t">
            <a:noAutofit/>
          </a:bodyPr>
          <a:lstStyle/>
          <a:p>
            <a:r>
              <a:rPr lang="en-US" dirty="0"/>
              <a:t>Click to edit Master title style</a:t>
            </a:r>
          </a:p>
        </p:txBody>
      </p:sp>
      <p:sp>
        <p:nvSpPr>
          <p:cNvPr id="4" name="Text Placeholder 3"/>
          <p:cNvSpPr>
            <a:spLocks noGrp="1"/>
          </p:cNvSpPr>
          <p:nvPr>
            <p:ph type="body" idx="1"/>
          </p:nvPr>
        </p:nvSpPr>
        <p:spPr>
          <a:xfrm>
            <a:off x="269264" y="891886"/>
            <a:ext cx="5990288" cy="1536374"/>
          </a:xfrm>
          <a:prstGeom prst="rect">
            <a:avLst/>
          </a:prstGeom>
        </p:spPr>
        <p:txBody>
          <a:bodyPr vert="horz" wrap="square" lIns="107536" tIns="67211" rIns="107536" bIns="6721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0141987"/>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1" r:id="rId5"/>
    <p:sldLayoutId id="2147484252" r:id="rId6"/>
    <p:sldLayoutId id="2147484253" r:id="rId7"/>
    <p:sldLayoutId id="2147484254" r:id="rId8"/>
    <p:sldLayoutId id="2147484255" r:id="rId9"/>
    <p:sldLayoutId id="2147484258" r:id="rId10"/>
    <p:sldLayoutId id="2147484259" r:id="rId11"/>
    <p:sldLayoutId id="2147484260" r:id="rId12"/>
    <p:sldLayoutId id="2147484266" r:id="rId13"/>
  </p:sldLayoutIdLst>
  <p:transition>
    <p:fade/>
  </p:transition>
  <p:hf hdr="0" dt="0"/>
  <p:txStyles>
    <p:titleStyle>
      <a:lvl1pPr algn="l" defTabSz="685585" rtl="0" eaLnBrk="1" latinLnBrk="0" hangingPunct="1">
        <a:lnSpc>
          <a:spcPct val="90000"/>
        </a:lnSpc>
        <a:spcBef>
          <a:spcPct val="0"/>
        </a:spcBef>
        <a:buNone/>
        <a:defRPr lang="en-US" sz="3900" b="0" kern="1200" cap="none" spc="-75" baseline="0" dirty="0" smtClean="0">
          <a:ln w="3175">
            <a:noFill/>
          </a:ln>
          <a:solidFill>
            <a:srgbClr val="616161"/>
          </a:solidFill>
          <a:effectLst/>
          <a:latin typeface="+mj-lt"/>
          <a:ea typeface="+mn-ea"/>
          <a:cs typeface="Segoe UI" pitchFamily="34" charset="0"/>
        </a:defRPr>
      </a:lvl1pPr>
    </p:titleStyle>
    <p:body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lex.krakovetskiy@devrai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egap.in.ua/"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hyperlink" Target="http://e-dem.in.ua/"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businessviews.com.ua/ru/studies/id/18-kart-i-grafikov-kotorye-pokazyvajut-realnyj-uroven-razvitija-ukrainy-1087/" TargetMode="Externa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graphics.wsj.com/infectious-diseases-and-vaccines/" TargetMode="Externa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www.pwc.com/gx/en/services/tax/paying-taxes-2016/comparative-modeller.html" TargetMode="Externa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google.com/maps/d/viewer?mid=zQyzchol-IlQ.kqJvVjvXIY-s"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google.com/maps/d/viewer?mid=z8K60YZvAyvw.kjWTOyma-sGE"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utg.ua/live/"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tesla-club.com.ua/gmap"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uaroads.com/" TargetMode="Externa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donor.ua/statistics/maps" TargetMode="External"/><Relationship Id="rId2" Type="http://schemas.openxmlformats.org/officeDocument/2006/relationships/hyperlink" Target="https://donor.ua/centers/map" TargetMode="Externa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www.google.com/maps/d/viewer?mid=z2LSMPpVecbU.kNjcLdf0IsYs" TargetMode="External"/><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hyperlink" Target="https://donor.ua/kml/centers" TargetMode="External"/><Relationship Id="rId2" Type="http://schemas.openxmlformats.org/officeDocument/2006/relationships/image" Target="../media/image34.png"/><Relationship Id="rId1" Type="http://schemas.openxmlformats.org/officeDocument/2006/relationships/slideLayout" Target="../slideLayouts/slideLayout13.xml"/><Relationship Id="rId5" Type="http://schemas.openxmlformats.org/officeDocument/2006/relationships/hyperlink" Target="https://donor.ua/blog/2043" TargetMode="External"/><Relationship Id="rId4" Type="http://schemas.openxmlformats.org/officeDocument/2006/relationships/hyperlink" Target="https://www.google.com/mymap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www.facebook.com/alex.krakovetskiy" TargetMode="External"/><Relationship Id="rId2" Type="http://schemas.openxmlformats.org/officeDocument/2006/relationships/hyperlink" Target="mailto:alex.krakovetskiy@devrain.com" TargetMode="External"/><Relationship Id="rId1" Type="http://schemas.openxmlformats.org/officeDocument/2006/relationships/slideLayout" Target="../slideLayouts/slideLayout13.xml"/><Relationship Id="rId4" Type="http://schemas.openxmlformats.org/officeDocument/2006/relationships/image" Target="../media/image37.jpeg"/></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open.canada.ca/en" TargetMode="External"/><Relationship Id="rId2" Type="http://schemas.openxmlformats.org/officeDocument/2006/relationships/image" Target="../media/image2.jpg"/><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hyperlink" Target="http://data.gov.fr/"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2832" y="3979705"/>
            <a:ext cx="4299839" cy="672414"/>
          </a:xfrm>
        </p:spPr>
        <p:txBody>
          <a:bodyPr/>
          <a:lstStyle/>
          <a:p>
            <a:r>
              <a:rPr lang="ru-RU" b="1" dirty="0" err="1"/>
              <a:t>Краковецький</a:t>
            </a:r>
            <a:r>
              <a:rPr lang="ru-RU" b="1" dirty="0"/>
              <a:t> Олександр</a:t>
            </a:r>
            <a:endParaRPr lang="en-US" b="1" dirty="0"/>
          </a:p>
          <a:p>
            <a:r>
              <a:rPr lang="en-US" dirty="0"/>
              <a:t>CEO, DevRain Solutions</a:t>
            </a:r>
            <a:r>
              <a:rPr lang="uk-UA" dirty="0"/>
              <a:t>, </a:t>
            </a:r>
            <a:r>
              <a:rPr lang="en-US" dirty="0"/>
              <a:t>CTO </a:t>
            </a:r>
            <a:r>
              <a:rPr lang="ru-RU" dirty="0"/>
              <a:t>Донор</a:t>
            </a:r>
            <a:r>
              <a:rPr lang="en-US" dirty="0"/>
              <a:t>UA</a:t>
            </a:r>
          </a:p>
          <a:p>
            <a:r>
              <a:rPr lang="en-US" dirty="0">
                <a:hlinkClick r:id="rId2"/>
              </a:rPr>
              <a:t>alex.krakovetskiy@devrain.com</a:t>
            </a:r>
            <a:endParaRPr lang="ru-RU" dirty="0"/>
          </a:p>
          <a:p>
            <a:endParaRPr lang="ru-RU" dirty="0"/>
          </a:p>
        </p:txBody>
      </p:sp>
      <p:sp>
        <p:nvSpPr>
          <p:cNvPr id="3" name="Title 2"/>
          <p:cNvSpPr>
            <a:spLocks noGrp="1"/>
          </p:cNvSpPr>
          <p:nvPr>
            <p:ph type="title"/>
          </p:nvPr>
        </p:nvSpPr>
        <p:spPr>
          <a:xfrm>
            <a:off x="251942" y="1236846"/>
            <a:ext cx="8194226" cy="1826568"/>
          </a:xfrm>
        </p:spPr>
        <p:txBody>
          <a:bodyPr/>
          <a:lstStyle/>
          <a:p>
            <a:r>
              <a:rPr lang="ru-RU" sz="4000" dirty="0" err="1"/>
              <a:t>Презентація</a:t>
            </a:r>
            <a:r>
              <a:rPr lang="ru-RU" sz="4000" dirty="0"/>
              <a:t> конкурсу </a:t>
            </a:r>
            <a:r>
              <a:rPr lang="ru-RU" sz="4000" dirty="0" err="1"/>
              <a:t>проектів</a:t>
            </a:r>
            <a:r>
              <a:rPr lang="ru-RU" sz="4000" dirty="0"/>
              <a:t> </a:t>
            </a:r>
            <a:br>
              <a:rPr lang="ru-RU" sz="4000" dirty="0"/>
            </a:br>
            <a:r>
              <a:rPr lang="ru-RU" sz="4000" dirty="0"/>
              <a:t>в </a:t>
            </a:r>
            <a:r>
              <a:rPr lang="ru-RU" sz="4000" dirty="0" err="1"/>
              <a:t>області</a:t>
            </a:r>
            <a:r>
              <a:rPr lang="ru-RU" sz="4000" dirty="0"/>
              <a:t> </a:t>
            </a:r>
            <a:r>
              <a:rPr lang="ru-RU" sz="4000" dirty="0" err="1"/>
              <a:t>електронної</a:t>
            </a:r>
            <a:r>
              <a:rPr lang="ru-RU" sz="4000" dirty="0"/>
              <a:t> </a:t>
            </a:r>
            <a:r>
              <a:rPr lang="ru-RU" sz="4000" dirty="0" err="1"/>
              <a:t>демократії</a:t>
            </a:r>
            <a:r>
              <a:rPr lang="ru-RU" sz="4000" dirty="0"/>
              <a:t> </a:t>
            </a:r>
            <a:br>
              <a:rPr lang="ru-RU" sz="4000" dirty="0"/>
            </a:br>
            <a:r>
              <a:rPr lang="ru-RU" sz="4000" dirty="0"/>
              <a:t>EGAP </a:t>
            </a:r>
            <a:r>
              <a:rPr lang="ru-RU" sz="4000" dirty="0" err="1"/>
              <a:t>Challenge</a:t>
            </a:r>
            <a:endParaRPr lang="en-US" sz="4000" dirty="0"/>
          </a:p>
        </p:txBody>
      </p:sp>
    </p:spTree>
    <p:extLst>
      <p:ext uri="{BB962C8B-B14F-4D97-AF65-F5344CB8AC3E}">
        <p14:creationId xmlns:p14="http://schemas.microsoft.com/office/powerpoint/2010/main" val="2980216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0"/>
            <a:ext cx="7429500" cy="5143500"/>
          </a:xfrm>
          <a:prstGeom prst="rect">
            <a:avLst/>
          </a:prstGeom>
        </p:spPr>
      </p:pic>
      <p:sp>
        <p:nvSpPr>
          <p:cNvPr id="6" name="Заголовок 1"/>
          <p:cNvSpPr txBox="1">
            <a:spLocks/>
          </p:cNvSpPr>
          <p:nvPr/>
        </p:nvSpPr>
        <p:spPr>
          <a:xfrm>
            <a:off x="1043050" y="0"/>
            <a:ext cx="5288094" cy="467148"/>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uk-UA" sz="1500" b="1" dirty="0">
                <a:solidFill>
                  <a:schemeClr val="bg1">
                    <a:lumMod val="95000"/>
                  </a:schemeClr>
                </a:solidFill>
                <a:latin typeface="Trebuchet MS" panose="020B0603020202020204" pitchFamily="34" charset="0"/>
                <a:cs typeface="Arial" panose="020B0604020202020204" pitchFamily="34" charset="0"/>
              </a:rPr>
              <a:t>Формати</a:t>
            </a:r>
            <a:endParaRPr lang="ru-RU" sz="1500" b="1" dirty="0">
              <a:solidFill>
                <a:schemeClr val="bg1">
                  <a:lumMod val="95000"/>
                </a:schemeClr>
              </a:solidFill>
              <a:latin typeface="Trebuchet MS" panose="020B0603020202020204" pitchFamily="34" charset="0"/>
              <a:cs typeface="Arial" panose="020B0604020202020204" pitchFamily="34" charset="0"/>
            </a:endParaRPr>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563" y="667306"/>
            <a:ext cx="6077699" cy="4180106"/>
          </a:xfrm>
          <a:prstGeom prst="rect">
            <a:avLst/>
          </a:prstGeom>
        </p:spPr>
      </p:pic>
    </p:spTree>
    <p:extLst>
      <p:ext uri="{BB962C8B-B14F-4D97-AF65-F5344CB8AC3E}">
        <p14:creationId xmlns:p14="http://schemas.microsoft.com/office/powerpoint/2010/main" val="1677449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0"/>
            <a:ext cx="7429500" cy="5143500"/>
          </a:xfrm>
          <a:prstGeom prst="rect">
            <a:avLst/>
          </a:prstGeom>
        </p:spPr>
      </p:pic>
      <p:sp>
        <p:nvSpPr>
          <p:cNvPr id="6" name="Заголовок 1"/>
          <p:cNvSpPr txBox="1">
            <a:spLocks/>
          </p:cNvSpPr>
          <p:nvPr/>
        </p:nvSpPr>
        <p:spPr>
          <a:xfrm>
            <a:off x="1043050" y="0"/>
            <a:ext cx="5288094" cy="467148"/>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uk-UA" sz="1500" b="1" dirty="0">
                <a:solidFill>
                  <a:schemeClr val="bg1">
                    <a:lumMod val="95000"/>
                  </a:schemeClr>
                </a:solidFill>
                <a:latin typeface="Trebuchet MS" panose="020B0603020202020204" pitchFamily="34" charset="0"/>
                <a:cs typeface="Arial" panose="020B0604020202020204" pitchFamily="34" charset="0"/>
              </a:rPr>
              <a:t>Дорожня карта розвитку відкритих даних на 2016</a:t>
            </a:r>
            <a:endParaRPr lang="ru-RU" sz="1500" b="1" dirty="0">
              <a:solidFill>
                <a:schemeClr val="bg1">
                  <a:lumMod val="95000"/>
                </a:schemeClr>
              </a:solidFill>
              <a:latin typeface="Trebuchet MS" panose="020B0603020202020204" pitchFamily="34" charset="0"/>
              <a:cs typeface="Arial" panose="020B0604020202020204" pitchFamily="34" charset="0"/>
            </a:endParaRPr>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t="13341"/>
          <a:stretch/>
        </p:blipFill>
        <p:spPr>
          <a:xfrm>
            <a:off x="1131570" y="777240"/>
            <a:ext cx="6995160" cy="4047792"/>
          </a:xfrm>
          <a:prstGeom prst="rect">
            <a:avLst/>
          </a:prstGeom>
        </p:spPr>
      </p:pic>
    </p:spTree>
    <p:extLst>
      <p:ext uri="{BB962C8B-B14F-4D97-AF65-F5344CB8AC3E}">
        <p14:creationId xmlns:p14="http://schemas.microsoft.com/office/powerpoint/2010/main" val="1856185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0"/>
            <a:ext cx="7429500" cy="5143500"/>
          </a:xfrm>
          <a:prstGeom prst="rect">
            <a:avLst/>
          </a:prstGeom>
        </p:spPr>
      </p:pic>
      <p:sp>
        <p:nvSpPr>
          <p:cNvPr id="6" name="Заголовок 1"/>
          <p:cNvSpPr txBox="1">
            <a:spLocks/>
          </p:cNvSpPr>
          <p:nvPr/>
        </p:nvSpPr>
        <p:spPr>
          <a:xfrm>
            <a:off x="1043050" y="0"/>
            <a:ext cx="5288094" cy="467148"/>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uk-UA" sz="1500" b="1" dirty="0">
                <a:solidFill>
                  <a:schemeClr val="bg1">
                    <a:lumMod val="95000"/>
                  </a:schemeClr>
                </a:solidFill>
                <a:latin typeface="Trebuchet MS" panose="020B0603020202020204" pitchFamily="34" charset="0"/>
                <a:cs typeface="Arial" panose="020B0604020202020204" pitchFamily="34" charset="0"/>
              </a:rPr>
              <a:t>План-графік виконання дорожньої карти</a:t>
            </a:r>
            <a:endParaRPr lang="ru-RU" sz="1500" b="1" dirty="0">
              <a:solidFill>
                <a:schemeClr val="bg1">
                  <a:lumMod val="95000"/>
                </a:schemeClr>
              </a:solidFill>
              <a:latin typeface="Trebuchet MS" panose="020B0603020202020204" pitchFamily="34" charset="0"/>
              <a:cs typeface="Arial" panose="020B0604020202020204" pitchFamily="34" charset="0"/>
            </a:endParaRPr>
          </a:p>
        </p:txBody>
      </p:sp>
      <p:sp>
        <p:nvSpPr>
          <p:cNvPr id="7" name="Нашивка 6"/>
          <p:cNvSpPr/>
          <p:nvPr/>
        </p:nvSpPr>
        <p:spPr>
          <a:xfrm>
            <a:off x="877491" y="665559"/>
            <a:ext cx="2430000" cy="810000"/>
          </a:xfrm>
          <a:prstGeom prst="chevron">
            <a:avLst>
              <a:gd name="adj" fmla="val 17706"/>
            </a:avLst>
          </a:prstGeom>
          <a:ln/>
        </p:spPr>
        <p:style>
          <a:lnRef idx="3">
            <a:schemeClr val="lt1"/>
          </a:lnRef>
          <a:fillRef idx="1">
            <a:schemeClr val="accent1"/>
          </a:fillRef>
          <a:effectRef idx="1">
            <a:schemeClr val="accent1"/>
          </a:effectRef>
          <a:fontRef idx="minor">
            <a:schemeClr val="lt1"/>
          </a:fontRef>
        </p:style>
        <p:txBody>
          <a:bodyPr anchor="ctr"/>
          <a:lstStyle/>
          <a:p>
            <a:pPr algn="ctr">
              <a:defRPr/>
            </a:pPr>
            <a:r>
              <a:rPr lang="uk-UA" sz="1800" dirty="0">
                <a:solidFill>
                  <a:schemeClr val="bg1"/>
                </a:solidFill>
              </a:rPr>
              <a:t>Лютий –</a:t>
            </a:r>
          </a:p>
          <a:p>
            <a:pPr algn="ctr">
              <a:defRPr/>
            </a:pPr>
            <a:r>
              <a:rPr lang="uk-UA" sz="1800" dirty="0">
                <a:solidFill>
                  <a:schemeClr val="bg1"/>
                </a:solidFill>
              </a:rPr>
              <a:t>Березень</a:t>
            </a:r>
          </a:p>
        </p:txBody>
      </p:sp>
      <p:sp>
        <p:nvSpPr>
          <p:cNvPr id="8" name="Нашивка 7"/>
          <p:cNvSpPr/>
          <p:nvPr/>
        </p:nvSpPr>
        <p:spPr>
          <a:xfrm>
            <a:off x="3209211" y="665559"/>
            <a:ext cx="2430000" cy="810000"/>
          </a:xfrm>
          <a:prstGeom prst="chevron">
            <a:avLst>
              <a:gd name="adj" fmla="val 17706"/>
            </a:avLst>
          </a:prstGeom>
          <a:ln/>
        </p:spPr>
        <p:style>
          <a:lnRef idx="3">
            <a:schemeClr val="lt1"/>
          </a:lnRef>
          <a:fillRef idx="1">
            <a:schemeClr val="accent1"/>
          </a:fillRef>
          <a:effectRef idx="1">
            <a:schemeClr val="accent1"/>
          </a:effectRef>
          <a:fontRef idx="minor">
            <a:schemeClr val="lt1"/>
          </a:fontRef>
        </p:style>
        <p:txBody>
          <a:bodyPr anchor="ctr"/>
          <a:lstStyle/>
          <a:p>
            <a:pPr algn="ctr">
              <a:defRPr/>
            </a:pPr>
            <a:r>
              <a:rPr lang="uk-UA" sz="1800" dirty="0">
                <a:solidFill>
                  <a:schemeClr val="bg1"/>
                </a:solidFill>
              </a:rPr>
              <a:t>Квітень –</a:t>
            </a:r>
          </a:p>
          <a:p>
            <a:pPr algn="ctr">
              <a:defRPr/>
            </a:pPr>
            <a:r>
              <a:rPr lang="uk-UA" sz="1800" dirty="0">
                <a:solidFill>
                  <a:schemeClr val="bg1"/>
                </a:solidFill>
              </a:rPr>
              <a:t>Травень</a:t>
            </a:r>
          </a:p>
        </p:txBody>
      </p:sp>
      <p:sp>
        <p:nvSpPr>
          <p:cNvPr id="9" name="Нашивка 8"/>
          <p:cNvSpPr/>
          <p:nvPr/>
        </p:nvSpPr>
        <p:spPr>
          <a:xfrm>
            <a:off x="5529501" y="665559"/>
            <a:ext cx="2430000" cy="810000"/>
          </a:xfrm>
          <a:prstGeom prst="chevron">
            <a:avLst>
              <a:gd name="adj" fmla="val 17706"/>
            </a:avLst>
          </a:prstGeom>
          <a:ln/>
        </p:spPr>
        <p:style>
          <a:lnRef idx="3">
            <a:schemeClr val="lt1"/>
          </a:lnRef>
          <a:fillRef idx="1">
            <a:schemeClr val="accent1"/>
          </a:fillRef>
          <a:effectRef idx="1">
            <a:schemeClr val="accent1"/>
          </a:effectRef>
          <a:fontRef idx="minor">
            <a:schemeClr val="lt1"/>
          </a:fontRef>
        </p:style>
        <p:txBody>
          <a:bodyPr anchor="ctr"/>
          <a:lstStyle/>
          <a:p>
            <a:pPr algn="ctr">
              <a:defRPr/>
            </a:pPr>
            <a:r>
              <a:rPr lang="uk-UA" sz="1800" dirty="0">
                <a:solidFill>
                  <a:schemeClr val="bg1"/>
                </a:solidFill>
              </a:rPr>
              <a:t>До кінця року</a:t>
            </a:r>
          </a:p>
        </p:txBody>
      </p:sp>
      <p:cxnSp>
        <p:nvCxnSpPr>
          <p:cNvPr id="4" name="Прямая соединительная линия 3"/>
          <p:cNvCxnSpPr/>
          <p:nvPr/>
        </p:nvCxnSpPr>
        <p:spPr>
          <a:xfrm>
            <a:off x="3186351" y="1475559"/>
            <a:ext cx="0" cy="3233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p:cNvCxnSpPr/>
          <p:nvPr/>
        </p:nvCxnSpPr>
        <p:spPr>
          <a:xfrm>
            <a:off x="5518071" y="1486989"/>
            <a:ext cx="0" cy="3233601"/>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45821" y="1494949"/>
            <a:ext cx="2340531" cy="3000821"/>
          </a:xfrm>
          <a:prstGeom prst="rect">
            <a:avLst/>
          </a:prstGeom>
          <a:noFill/>
          <a:ln>
            <a:noFill/>
          </a:ln>
        </p:spPr>
        <p:txBody>
          <a:bodyPr wrap="square">
            <a:spAutoFit/>
          </a:bodyPr>
          <a:lstStyle/>
          <a:p>
            <a:pPr marL="257175" indent="-257175" algn="just" defTabSz="748208">
              <a:buFont typeface="Wingdings" panose="05000000000000000000" pitchFamily="2" charset="2"/>
              <a:buChar char="ü"/>
              <a:defRPr/>
            </a:pPr>
            <a:r>
              <a:rPr lang="uk-UA" sz="1050" dirty="0">
                <a:solidFill>
                  <a:srgbClr val="002060"/>
                </a:solidFill>
              </a:rPr>
              <a:t>Запроваджено першу чергу державного веб-порталу</a:t>
            </a:r>
          </a:p>
          <a:p>
            <a:pPr marL="257175" indent="-257175" algn="just" defTabSz="748208">
              <a:buFont typeface="Wingdings" panose="05000000000000000000" pitchFamily="2" charset="2"/>
              <a:buChar char="ü"/>
              <a:defRPr/>
            </a:pPr>
            <a:r>
              <a:rPr lang="uk-UA" sz="1050" dirty="0">
                <a:solidFill>
                  <a:srgbClr val="002060"/>
                </a:solidFill>
              </a:rPr>
              <a:t>Методичні рекомендації щодо відкриття даних</a:t>
            </a:r>
          </a:p>
          <a:p>
            <a:pPr marL="257175" indent="-257175" algn="just" defTabSz="748208">
              <a:buFont typeface="Wingdings" panose="05000000000000000000" pitchFamily="2" charset="2"/>
              <a:buChar char="ü"/>
              <a:defRPr/>
            </a:pPr>
            <a:r>
              <a:rPr lang="uk-UA" sz="1050" dirty="0">
                <a:solidFill>
                  <a:srgbClr val="002060"/>
                </a:solidFill>
              </a:rPr>
              <a:t>Створено міжвідомчу робочу групу та забезпечено її роботу</a:t>
            </a:r>
          </a:p>
          <a:p>
            <a:pPr marL="257175" indent="-257175" algn="just" defTabSz="748208">
              <a:buFont typeface="Wingdings" panose="05000000000000000000" pitchFamily="2" charset="2"/>
              <a:buChar char="ü"/>
              <a:defRPr/>
            </a:pPr>
            <a:r>
              <a:rPr lang="uk-UA" sz="1050" dirty="0">
                <a:solidFill>
                  <a:srgbClr val="002060"/>
                </a:solidFill>
              </a:rPr>
              <a:t>Подано пропозиції щодо включення питань відкритих даних до Програми дій Уряду та Плану дій </a:t>
            </a:r>
            <a:r>
              <a:rPr lang="en-US" sz="1050" dirty="0">
                <a:solidFill>
                  <a:srgbClr val="002060"/>
                </a:solidFill>
              </a:rPr>
              <a:t>OGP</a:t>
            </a:r>
            <a:endParaRPr lang="uk-UA" sz="1050" dirty="0">
              <a:solidFill>
                <a:srgbClr val="002060"/>
              </a:solidFill>
            </a:endParaRPr>
          </a:p>
          <a:p>
            <a:pPr marL="257175" indent="-257175" algn="just" defTabSz="748208">
              <a:buFont typeface="Wingdings" panose="05000000000000000000" pitchFamily="2" charset="2"/>
              <a:buChar char="ü"/>
              <a:defRPr/>
            </a:pPr>
            <a:r>
              <a:rPr lang="uk-UA" sz="1050" dirty="0">
                <a:solidFill>
                  <a:srgbClr val="002060"/>
                </a:solidFill>
              </a:rPr>
              <a:t>Ініційовано приєднання до Хартії відкритих даних</a:t>
            </a:r>
          </a:p>
          <a:p>
            <a:pPr marL="257175" indent="-257175" algn="just" defTabSz="748208">
              <a:buFont typeface="Wingdings" panose="05000000000000000000" pitchFamily="2" charset="2"/>
              <a:buChar char="ü"/>
              <a:defRPr/>
            </a:pPr>
            <a:r>
              <a:rPr lang="uk-UA" sz="1050" dirty="0">
                <a:solidFill>
                  <a:srgbClr val="002060"/>
                </a:solidFill>
              </a:rPr>
              <a:t>Розроблено проект постанови щодо порядку роботи порталу</a:t>
            </a:r>
          </a:p>
          <a:p>
            <a:pPr marL="257175" indent="-257175" algn="just" defTabSz="748208">
              <a:buFont typeface="Wingdings" panose="05000000000000000000" pitchFamily="2" charset="2"/>
              <a:buChar char="ü"/>
              <a:defRPr/>
            </a:pPr>
            <a:r>
              <a:rPr lang="uk-UA" sz="1050" dirty="0">
                <a:solidFill>
                  <a:srgbClr val="002060"/>
                </a:solidFill>
              </a:rPr>
              <a:t>Запроваджено інструмент зворотного зв’язку на порталі</a:t>
            </a:r>
          </a:p>
          <a:p>
            <a:pPr marL="257175" indent="-257175" algn="just" defTabSz="748208">
              <a:buFont typeface="Wingdings" panose="05000000000000000000" pitchFamily="2" charset="2"/>
              <a:buChar char="ü"/>
              <a:defRPr/>
            </a:pPr>
            <a:r>
              <a:rPr lang="uk-UA" sz="1050" dirty="0">
                <a:solidFill>
                  <a:srgbClr val="002060"/>
                </a:solidFill>
              </a:rPr>
              <a:t>Запроваджено сховище сервісів відкритих даних на порталі</a:t>
            </a:r>
          </a:p>
        </p:txBody>
      </p:sp>
      <p:sp>
        <p:nvSpPr>
          <p:cNvPr id="13" name="TextBox 12"/>
          <p:cNvSpPr txBox="1"/>
          <p:nvPr/>
        </p:nvSpPr>
        <p:spPr>
          <a:xfrm>
            <a:off x="3188971" y="1483519"/>
            <a:ext cx="2340531" cy="3000821"/>
          </a:xfrm>
          <a:prstGeom prst="rect">
            <a:avLst/>
          </a:prstGeom>
          <a:noFill/>
          <a:ln>
            <a:noFill/>
          </a:ln>
        </p:spPr>
        <p:txBody>
          <a:bodyPr wrap="square">
            <a:spAutoFit/>
          </a:bodyPr>
          <a:lstStyle/>
          <a:p>
            <a:pPr marL="257175" indent="-257175" algn="just" defTabSz="748208">
              <a:buFont typeface="Wingdings" panose="05000000000000000000" pitchFamily="2" charset="2"/>
              <a:buChar char="ü"/>
              <a:defRPr/>
            </a:pPr>
            <a:r>
              <a:rPr lang="uk-UA" sz="1050" dirty="0">
                <a:solidFill>
                  <a:srgbClr val="002060"/>
                </a:solidFill>
              </a:rPr>
              <a:t>Проведення аудитів ЦОВВ та методичні рекомендації щодо аудитів інших органів влади</a:t>
            </a:r>
          </a:p>
          <a:p>
            <a:pPr marL="257175" indent="-257175" algn="just" defTabSz="748208">
              <a:buFont typeface="Wingdings" panose="05000000000000000000" pitchFamily="2" charset="2"/>
              <a:buChar char="ü"/>
              <a:defRPr/>
            </a:pPr>
            <a:r>
              <a:rPr lang="uk-UA" sz="1050" dirty="0">
                <a:solidFill>
                  <a:srgbClr val="002060"/>
                </a:solidFill>
              </a:rPr>
              <a:t>Пілотний проект з покращення управління даними</a:t>
            </a:r>
          </a:p>
          <a:p>
            <a:pPr marL="257175" indent="-257175" algn="just" defTabSz="748208">
              <a:buFont typeface="Wingdings" panose="05000000000000000000" pitchFamily="2" charset="2"/>
              <a:buChar char="ü"/>
              <a:defRPr/>
            </a:pPr>
            <a:r>
              <a:rPr lang="uk-UA" sz="1050" dirty="0">
                <a:solidFill>
                  <a:srgbClr val="002060"/>
                </a:solidFill>
              </a:rPr>
              <a:t>Вимоги до розвитку порталу</a:t>
            </a:r>
          </a:p>
          <a:p>
            <a:pPr marL="257175" indent="-257175" algn="just" defTabSz="748208">
              <a:buFont typeface="Wingdings" panose="05000000000000000000" pitchFamily="2" charset="2"/>
              <a:buChar char="ü"/>
              <a:defRPr/>
            </a:pPr>
            <a:r>
              <a:rPr lang="uk-UA" sz="1050" dirty="0">
                <a:solidFill>
                  <a:srgbClr val="002060"/>
                </a:solidFill>
              </a:rPr>
              <a:t>Оприлюднення пріоритетних наборів</a:t>
            </a:r>
          </a:p>
          <a:p>
            <a:pPr marL="257175" indent="-257175" algn="just" defTabSz="748208">
              <a:buFont typeface="Wingdings" panose="05000000000000000000" pitchFamily="2" charset="2"/>
              <a:buChar char="ü"/>
              <a:defRPr/>
            </a:pPr>
            <a:r>
              <a:rPr lang="uk-UA" sz="1050" dirty="0">
                <a:solidFill>
                  <a:srgbClr val="002060"/>
                </a:solidFill>
              </a:rPr>
              <a:t>Модернізація навчальної програми держслужбовців</a:t>
            </a:r>
          </a:p>
          <a:p>
            <a:pPr marL="257175" indent="-257175" algn="just" defTabSz="748208">
              <a:buFont typeface="Wingdings" panose="05000000000000000000" pitchFamily="2" charset="2"/>
              <a:buChar char="ü"/>
              <a:defRPr/>
            </a:pPr>
            <a:r>
              <a:rPr lang="uk-UA" sz="1050" dirty="0">
                <a:solidFill>
                  <a:srgbClr val="002060"/>
                </a:solidFill>
              </a:rPr>
              <a:t>Електронні навчальні матеріали для громадськості, бізнесу, ЗМІ</a:t>
            </a:r>
          </a:p>
          <a:p>
            <a:pPr marL="257175" indent="-257175" algn="just" defTabSz="748208">
              <a:buFont typeface="Wingdings" panose="05000000000000000000" pitchFamily="2" charset="2"/>
              <a:buChar char="ü"/>
              <a:defRPr/>
            </a:pPr>
            <a:r>
              <a:rPr lang="uk-UA" sz="1050" dirty="0">
                <a:solidFill>
                  <a:srgbClr val="002060"/>
                </a:solidFill>
              </a:rPr>
              <a:t>Запроваджено інформаційно-аналітичний модуль на порталі</a:t>
            </a:r>
          </a:p>
          <a:p>
            <a:pPr marL="257175" indent="-257175" algn="just" defTabSz="748208">
              <a:buFont typeface="Wingdings" panose="05000000000000000000" pitchFamily="2" charset="2"/>
              <a:buChar char="ü"/>
              <a:defRPr/>
            </a:pPr>
            <a:r>
              <a:rPr lang="uk-UA" sz="1050" dirty="0">
                <a:solidFill>
                  <a:srgbClr val="002060"/>
                </a:solidFill>
              </a:rPr>
              <a:t>Проведення </a:t>
            </a:r>
            <a:r>
              <a:rPr lang="uk-UA" sz="1050" dirty="0" err="1">
                <a:solidFill>
                  <a:srgbClr val="002060"/>
                </a:solidFill>
              </a:rPr>
              <a:t>хакатонів</a:t>
            </a:r>
            <a:r>
              <a:rPr lang="uk-UA" sz="1050" dirty="0">
                <a:solidFill>
                  <a:srgbClr val="002060"/>
                </a:solidFill>
              </a:rPr>
              <a:t>, конкурсів та </a:t>
            </a:r>
            <a:r>
              <a:rPr lang="uk-UA" sz="1050" dirty="0" err="1">
                <a:solidFill>
                  <a:srgbClr val="002060"/>
                </a:solidFill>
              </a:rPr>
              <a:t>воркшопів</a:t>
            </a:r>
            <a:endParaRPr lang="uk-UA" sz="1050" dirty="0">
              <a:solidFill>
                <a:srgbClr val="002060"/>
              </a:solidFill>
            </a:endParaRPr>
          </a:p>
          <a:p>
            <a:pPr marL="257175" indent="-257175" algn="just" defTabSz="748208">
              <a:buFont typeface="Wingdings" panose="05000000000000000000" pitchFamily="2" charset="2"/>
              <a:buChar char="ü"/>
              <a:defRPr/>
            </a:pPr>
            <a:r>
              <a:rPr lang="uk-UA" sz="1050" dirty="0">
                <a:solidFill>
                  <a:srgbClr val="002060"/>
                </a:solidFill>
              </a:rPr>
              <a:t>Реалізація перших пілотних проектів на базі </a:t>
            </a:r>
            <a:r>
              <a:rPr lang="en-US" sz="1050" dirty="0" err="1">
                <a:solidFill>
                  <a:srgbClr val="002060"/>
                </a:solidFill>
              </a:rPr>
              <a:t>OpenData</a:t>
            </a:r>
            <a:endParaRPr lang="uk-UA" sz="1050" dirty="0">
              <a:solidFill>
                <a:srgbClr val="002060"/>
              </a:solidFill>
            </a:endParaRPr>
          </a:p>
        </p:txBody>
      </p:sp>
      <p:sp>
        <p:nvSpPr>
          <p:cNvPr id="14" name="TextBox 13"/>
          <p:cNvSpPr txBox="1"/>
          <p:nvPr/>
        </p:nvSpPr>
        <p:spPr>
          <a:xfrm>
            <a:off x="5554981" y="1483519"/>
            <a:ext cx="2340531" cy="2839239"/>
          </a:xfrm>
          <a:prstGeom prst="rect">
            <a:avLst/>
          </a:prstGeom>
          <a:noFill/>
          <a:ln>
            <a:noFill/>
          </a:ln>
        </p:spPr>
        <p:txBody>
          <a:bodyPr wrap="square">
            <a:spAutoFit/>
          </a:bodyPr>
          <a:lstStyle/>
          <a:p>
            <a:pPr marL="257175" indent="-257175" algn="just" defTabSz="748208">
              <a:buFont typeface="Wingdings" panose="05000000000000000000" pitchFamily="2" charset="2"/>
              <a:buChar char="ü"/>
              <a:defRPr/>
            </a:pPr>
            <a:r>
              <a:rPr lang="uk-UA" sz="1050" dirty="0">
                <a:solidFill>
                  <a:srgbClr val="002060"/>
                </a:solidFill>
              </a:rPr>
              <a:t>Друга черга порталу</a:t>
            </a:r>
          </a:p>
          <a:p>
            <a:pPr marL="257175" indent="-257175" algn="just" defTabSz="748208">
              <a:buFont typeface="Wingdings" panose="05000000000000000000" pitchFamily="2" charset="2"/>
              <a:buChar char="ü"/>
              <a:defRPr/>
            </a:pPr>
            <a:r>
              <a:rPr lang="uk-UA" sz="1050" dirty="0">
                <a:solidFill>
                  <a:srgbClr val="002060"/>
                </a:solidFill>
              </a:rPr>
              <a:t>Індикатори оцінювання розвитку відкритих даних</a:t>
            </a:r>
          </a:p>
          <a:p>
            <a:pPr marL="257175" indent="-257175" algn="just" defTabSz="748208">
              <a:buFont typeface="Wingdings" panose="05000000000000000000" pitchFamily="2" charset="2"/>
              <a:buChar char="ü"/>
              <a:defRPr/>
            </a:pPr>
            <a:r>
              <a:rPr lang="uk-UA" sz="1050" dirty="0">
                <a:solidFill>
                  <a:srgbClr val="002060"/>
                </a:solidFill>
              </a:rPr>
              <a:t>Оприлюднення пріоритетних наборів, що становлять державну таємницю</a:t>
            </a:r>
          </a:p>
          <a:p>
            <a:pPr marL="257175" indent="-257175" algn="just" defTabSz="748208">
              <a:buFont typeface="Wingdings" panose="05000000000000000000" pitchFamily="2" charset="2"/>
              <a:buChar char="ü"/>
              <a:defRPr/>
            </a:pPr>
            <a:r>
              <a:rPr lang="uk-UA" sz="1050" dirty="0">
                <a:solidFill>
                  <a:srgbClr val="002060"/>
                </a:solidFill>
              </a:rPr>
              <a:t>Моніторинг стану оприлюднення</a:t>
            </a:r>
          </a:p>
          <a:p>
            <a:pPr marL="257175" indent="-257175" algn="just" defTabSz="748208">
              <a:buFont typeface="Wingdings" panose="05000000000000000000" pitchFamily="2" charset="2"/>
              <a:buChar char="ü"/>
              <a:defRPr/>
            </a:pPr>
            <a:r>
              <a:rPr lang="uk-UA" sz="1050" dirty="0">
                <a:solidFill>
                  <a:srgbClr val="002060"/>
                </a:solidFill>
              </a:rPr>
              <a:t>Конкурс серед розпорядників</a:t>
            </a:r>
          </a:p>
          <a:p>
            <a:pPr marL="257175" indent="-257175" algn="just" defTabSz="748208">
              <a:buFont typeface="Wingdings" panose="05000000000000000000" pitchFamily="2" charset="2"/>
              <a:buChar char="ü"/>
              <a:defRPr/>
            </a:pPr>
            <a:r>
              <a:rPr lang="uk-UA" sz="1050" dirty="0">
                <a:solidFill>
                  <a:srgbClr val="002060"/>
                </a:solidFill>
              </a:rPr>
              <a:t>Очні та дистанційні тренінги ОВ</a:t>
            </a:r>
          </a:p>
          <a:p>
            <a:pPr marL="257175" indent="-257175" algn="just" defTabSz="748208">
              <a:buFont typeface="Wingdings" panose="05000000000000000000" pitchFamily="2" charset="2"/>
              <a:buChar char="ü"/>
              <a:defRPr/>
            </a:pPr>
            <a:r>
              <a:rPr lang="uk-UA" sz="1050" dirty="0">
                <a:solidFill>
                  <a:srgbClr val="002060"/>
                </a:solidFill>
              </a:rPr>
              <a:t>Тренінг для ТОП-керівників</a:t>
            </a:r>
          </a:p>
          <a:p>
            <a:pPr marL="257175" indent="-257175" algn="just" defTabSz="748208">
              <a:buFont typeface="Wingdings" panose="05000000000000000000" pitchFamily="2" charset="2"/>
              <a:buChar char="ü"/>
              <a:defRPr/>
            </a:pPr>
            <a:r>
              <a:rPr lang="uk-UA" sz="1050" dirty="0">
                <a:solidFill>
                  <a:srgbClr val="002060"/>
                </a:solidFill>
              </a:rPr>
              <a:t>Приєднання до міжнародних ініціатив</a:t>
            </a:r>
          </a:p>
          <a:p>
            <a:pPr marL="257175" indent="-257175" algn="just" defTabSz="748208">
              <a:buFont typeface="Wingdings" panose="05000000000000000000" pitchFamily="2" charset="2"/>
              <a:buChar char="ü"/>
              <a:defRPr/>
            </a:pPr>
            <a:r>
              <a:rPr lang="uk-UA" sz="1050" dirty="0">
                <a:solidFill>
                  <a:srgbClr val="002060"/>
                </a:solidFill>
              </a:rPr>
              <a:t>Інформаційна кампанія</a:t>
            </a:r>
          </a:p>
          <a:p>
            <a:pPr marL="257175" indent="-257175" algn="just" defTabSz="748208">
              <a:buFont typeface="Wingdings" panose="05000000000000000000" pitchFamily="2" charset="2"/>
              <a:buChar char="ü"/>
              <a:defRPr/>
            </a:pPr>
            <a:r>
              <a:rPr lang="uk-UA" sz="1050" dirty="0">
                <a:solidFill>
                  <a:srgbClr val="002060"/>
                </a:solidFill>
              </a:rPr>
              <a:t>Опитування громадськості</a:t>
            </a:r>
          </a:p>
          <a:p>
            <a:pPr marL="257175" indent="-257175" algn="just" defTabSz="748208">
              <a:buFont typeface="Wingdings" panose="05000000000000000000" pitchFamily="2" charset="2"/>
              <a:buChar char="ü"/>
              <a:defRPr/>
            </a:pPr>
            <a:r>
              <a:rPr lang="uk-UA" sz="1050" dirty="0">
                <a:solidFill>
                  <a:srgbClr val="002060"/>
                </a:solidFill>
              </a:rPr>
              <a:t>Співпраця з регіональними інноваційними площадками</a:t>
            </a:r>
          </a:p>
          <a:p>
            <a:pPr marL="257175" indent="-257175" algn="just" defTabSz="748208">
              <a:buFont typeface="Wingdings" panose="05000000000000000000" pitchFamily="2" charset="2"/>
              <a:buChar char="ü"/>
              <a:defRPr/>
            </a:pPr>
            <a:r>
              <a:rPr lang="uk-UA" sz="1050" dirty="0">
                <a:solidFill>
                  <a:srgbClr val="002060"/>
                </a:solidFill>
              </a:rPr>
              <a:t>Підтримка ініціатив на базі </a:t>
            </a:r>
            <a:r>
              <a:rPr lang="en-US" sz="1050" dirty="0">
                <a:solidFill>
                  <a:srgbClr val="002060"/>
                </a:solidFill>
              </a:rPr>
              <a:t>OD</a:t>
            </a:r>
            <a:endParaRPr lang="uk-UA" sz="1050" dirty="0">
              <a:solidFill>
                <a:srgbClr val="002060"/>
              </a:solidFill>
            </a:endParaRPr>
          </a:p>
        </p:txBody>
      </p:sp>
    </p:spTree>
    <p:extLst>
      <p:ext uri="{BB962C8B-B14F-4D97-AF65-F5344CB8AC3E}">
        <p14:creationId xmlns:p14="http://schemas.microsoft.com/office/powerpoint/2010/main" val="2160411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EGAP Challenge</a:t>
            </a:r>
            <a:endParaRPr lang="en-US" dirty="0"/>
          </a:p>
        </p:txBody>
      </p:sp>
      <p:sp>
        <p:nvSpPr>
          <p:cNvPr id="2" name="Text Placeholder 1"/>
          <p:cNvSpPr>
            <a:spLocks noGrp="1"/>
          </p:cNvSpPr>
          <p:nvPr>
            <p:ph type="body" sz="quarter" idx="10"/>
          </p:nvPr>
        </p:nvSpPr>
        <p:spPr>
          <a:xfrm>
            <a:off x="269261" y="1164657"/>
            <a:ext cx="3689896" cy="2450214"/>
          </a:xfrm>
        </p:spPr>
        <p:txBody>
          <a:bodyPr/>
          <a:lstStyle/>
          <a:p>
            <a:pPr marL="0" indent="0">
              <a:buNone/>
            </a:pPr>
            <a:r>
              <a:rPr lang="en-US" sz="1600" dirty="0">
                <a:latin typeface="+mn-lt"/>
              </a:rPr>
              <a:t>EGAP Challenge </a:t>
            </a:r>
            <a:r>
              <a:rPr lang="uk-UA" sz="1600" dirty="0">
                <a:latin typeface="+mn-lt"/>
              </a:rPr>
              <a:t>покликаний сприяти розвитку е-демократії в Україні шляхом стимулювання й підтримки інноваційних проектів, розвитку цифрових навичок громадян та популяризації електронних форм взаємодії влади й громадян</a:t>
            </a:r>
            <a:endParaRPr lang="en-US" sz="1600" dirty="0">
              <a:latin typeface="+mn-lt"/>
            </a:endParaRPr>
          </a:p>
          <a:p>
            <a:pPr marL="0" indent="0">
              <a:buNone/>
            </a:pPr>
            <a:endParaRPr lang="en-US" sz="1600" dirty="0">
              <a:latin typeface="+mn-lt"/>
            </a:endParaRPr>
          </a:p>
          <a:p>
            <a:pPr marL="0" indent="0">
              <a:buNone/>
            </a:pPr>
            <a:r>
              <a:rPr lang="en-US" sz="1600" dirty="0">
                <a:latin typeface="+mn-lt"/>
                <a:hlinkClick r:id="rId2"/>
              </a:rPr>
              <a:t>http://egap.in.ua/</a:t>
            </a:r>
            <a:r>
              <a:rPr lang="en-US" sz="1600" dirty="0">
                <a:latin typeface="+mn-lt"/>
              </a:rPr>
              <a:t> </a:t>
            </a:r>
          </a:p>
        </p:txBody>
      </p:sp>
      <p:pic>
        <p:nvPicPr>
          <p:cNvPr id="6" name="Picture 2" descr="EGAP_Challe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049" y="1372838"/>
            <a:ext cx="3881579"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0320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000" dirty="0" err="1"/>
              <a:t>Етапи</a:t>
            </a:r>
            <a:r>
              <a:rPr lang="ru-RU" sz="4000" dirty="0"/>
              <a:t> конкурсу</a:t>
            </a:r>
            <a:endParaRPr lang="en-US" dirty="0"/>
          </a:p>
        </p:txBody>
      </p:sp>
      <p:sp>
        <p:nvSpPr>
          <p:cNvPr id="2" name="Text Placeholder 1"/>
          <p:cNvSpPr>
            <a:spLocks noGrp="1"/>
          </p:cNvSpPr>
          <p:nvPr>
            <p:ph type="body" sz="quarter" idx="10"/>
          </p:nvPr>
        </p:nvSpPr>
        <p:spPr>
          <a:xfrm>
            <a:off x="269260" y="1164657"/>
            <a:ext cx="4355679" cy="3582832"/>
          </a:xfrm>
        </p:spPr>
        <p:txBody>
          <a:bodyPr/>
          <a:lstStyle/>
          <a:p>
            <a:pPr marL="0" indent="0">
              <a:buNone/>
            </a:pPr>
            <a:r>
              <a:rPr lang="uk-UA" sz="1600" dirty="0">
                <a:latin typeface="+mn-lt"/>
              </a:rPr>
              <a:t>Формат </a:t>
            </a:r>
            <a:r>
              <a:rPr lang="en-US" sz="1600" dirty="0">
                <a:latin typeface="+mn-lt"/>
              </a:rPr>
              <a:t>EGAP Challenge </a:t>
            </a:r>
            <a:r>
              <a:rPr lang="uk-UA" sz="1600" dirty="0">
                <a:latin typeface="+mn-lt"/>
              </a:rPr>
              <a:t>передбачає циклічне виконання п’яти послідовний етапів:</a:t>
            </a:r>
          </a:p>
          <a:p>
            <a:pPr marL="342900" indent="-342900">
              <a:buFont typeface="+mj-lt"/>
              <a:buAutoNum type="arabicPeriod"/>
            </a:pPr>
            <a:r>
              <a:rPr lang="uk-UA" sz="1600" dirty="0">
                <a:latin typeface="+mn-lt"/>
              </a:rPr>
              <a:t>Дослідження.</a:t>
            </a:r>
          </a:p>
          <a:p>
            <a:pPr marL="342900" indent="-342900">
              <a:buFont typeface="+mj-lt"/>
              <a:buAutoNum type="arabicPeriod"/>
            </a:pPr>
            <a:r>
              <a:rPr lang="uk-UA" sz="1600" dirty="0">
                <a:latin typeface="+mn-lt"/>
              </a:rPr>
              <a:t>Стимулювання.</a:t>
            </a:r>
          </a:p>
          <a:p>
            <a:pPr marL="342900" indent="-342900">
              <a:buFont typeface="+mj-lt"/>
              <a:buAutoNum type="arabicPeriod"/>
            </a:pPr>
            <a:r>
              <a:rPr lang="uk-UA" sz="1600" dirty="0">
                <a:latin typeface="+mn-lt"/>
              </a:rPr>
              <a:t>Креативні </a:t>
            </a:r>
            <a:r>
              <a:rPr lang="uk-UA" sz="1600" dirty="0" err="1">
                <a:latin typeface="+mn-lt"/>
              </a:rPr>
              <a:t>вікенди</a:t>
            </a:r>
            <a:r>
              <a:rPr lang="uk-UA" sz="1600" dirty="0">
                <a:latin typeface="+mn-lt"/>
              </a:rPr>
              <a:t>.</a:t>
            </a:r>
          </a:p>
          <a:p>
            <a:pPr marL="342900" indent="-342900">
              <a:buFont typeface="+mj-lt"/>
              <a:buAutoNum type="arabicPeriod"/>
            </a:pPr>
            <a:r>
              <a:rPr lang="uk-UA" sz="1600" dirty="0">
                <a:latin typeface="+mn-lt"/>
              </a:rPr>
              <a:t>Інкубація.</a:t>
            </a:r>
          </a:p>
          <a:p>
            <a:pPr marL="342900" indent="-342900">
              <a:buFont typeface="+mj-lt"/>
              <a:buAutoNum type="arabicPeriod"/>
            </a:pPr>
            <a:r>
              <a:rPr lang="uk-UA" sz="1600" dirty="0">
                <a:latin typeface="+mn-lt"/>
              </a:rPr>
              <a:t>Визначення переможців та надання фінансової та інших видів допомоги відібраним проектам.</a:t>
            </a:r>
          </a:p>
          <a:p>
            <a:pPr marL="0" indent="0">
              <a:buNone/>
            </a:pPr>
            <a:endParaRPr lang="uk-UA" sz="1600" dirty="0">
              <a:latin typeface="+mn-lt"/>
            </a:endParaRPr>
          </a:p>
          <a:p>
            <a:pPr marL="0" indent="0">
              <a:buNone/>
            </a:pPr>
            <a:r>
              <a:rPr lang="uk-UA" sz="1600" dirty="0">
                <a:latin typeface="+mn-lt"/>
              </a:rPr>
              <a:t>Кожен цикл  матиме конкретну тематику. Орієнтовний термін виконання одного циклу становить 4 – 6 місяців. </a:t>
            </a:r>
            <a:endParaRPr lang="en-US" sz="1600" dirty="0">
              <a:latin typeface="+mn-lt"/>
            </a:endParaRPr>
          </a:p>
        </p:txBody>
      </p:sp>
      <p:pic>
        <p:nvPicPr>
          <p:cNvPr id="4" name="Picture 2" descr="EGAP_Challe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6189" y="1533344"/>
            <a:ext cx="3881579"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2088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000" dirty="0"/>
              <a:t>Рада конкурсу</a:t>
            </a:r>
            <a:endParaRPr lang="en-US" dirty="0"/>
          </a:p>
        </p:txBody>
      </p:sp>
      <p:sp>
        <p:nvSpPr>
          <p:cNvPr id="2" name="Text Placeholder 1"/>
          <p:cNvSpPr>
            <a:spLocks noGrp="1"/>
          </p:cNvSpPr>
          <p:nvPr>
            <p:ph type="body" sz="quarter" idx="10"/>
          </p:nvPr>
        </p:nvSpPr>
        <p:spPr>
          <a:xfrm>
            <a:off x="269261" y="1164657"/>
            <a:ext cx="4625186" cy="2794924"/>
          </a:xfrm>
        </p:spPr>
        <p:txBody>
          <a:bodyPr/>
          <a:lstStyle/>
          <a:p>
            <a:pPr marL="342900" indent="-342900">
              <a:buFont typeface="+mj-lt"/>
              <a:buAutoNum type="arabicPeriod"/>
            </a:pPr>
            <a:r>
              <a:rPr lang="uk-UA" sz="1600" dirty="0">
                <a:latin typeface="+mn-lt"/>
              </a:rPr>
              <a:t>Віктор Лях, Фонд Східна Європа</a:t>
            </a:r>
          </a:p>
          <a:p>
            <a:pPr marL="342900" indent="-342900">
              <a:buFont typeface="+mj-lt"/>
              <a:buAutoNum type="arabicPeriod"/>
            </a:pPr>
            <a:r>
              <a:rPr lang="uk-UA" sz="1600" dirty="0">
                <a:latin typeface="+mn-lt"/>
              </a:rPr>
              <a:t>Олександр Риженко, Державне агентство з питань електронного урядування</a:t>
            </a:r>
          </a:p>
          <a:p>
            <a:pPr marL="342900" indent="-342900">
              <a:buFont typeface="+mj-lt"/>
              <a:buAutoNum type="arabicPeriod"/>
            </a:pPr>
            <a:r>
              <a:rPr lang="uk-UA" sz="1600" dirty="0">
                <a:latin typeface="+mn-lt"/>
              </a:rPr>
              <a:t>Олексій Вискуб, Державне агентство з питань електронного урядування</a:t>
            </a:r>
          </a:p>
          <a:p>
            <a:pPr marL="342900" indent="-342900">
              <a:buFont typeface="+mj-lt"/>
              <a:buAutoNum type="arabicPeriod"/>
            </a:pPr>
            <a:r>
              <a:rPr lang="uk-UA" sz="1600" dirty="0">
                <a:latin typeface="+mn-lt"/>
              </a:rPr>
              <a:t>Олена </a:t>
            </a:r>
            <a:r>
              <a:rPr lang="uk-UA" sz="1600" dirty="0" err="1">
                <a:latin typeface="+mn-lt"/>
              </a:rPr>
              <a:t>Саєнко</a:t>
            </a:r>
            <a:r>
              <a:rPr lang="uk-UA" sz="1600" dirty="0">
                <a:latin typeface="+mn-lt"/>
              </a:rPr>
              <a:t>, Фонд Східна Європа</a:t>
            </a:r>
          </a:p>
          <a:p>
            <a:pPr marL="342900" indent="-342900">
              <a:buFont typeface="+mj-lt"/>
              <a:buAutoNum type="arabicPeriod"/>
            </a:pPr>
            <a:r>
              <a:rPr lang="uk-UA" sz="1600" dirty="0">
                <a:latin typeface="+mn-lt"/>
              </a:rPr>
              <a:t>Олександр Краковецький, </a:t>
            </a:r>
            <a:r>
              <a:rPr lang="en-US" sz="1600" dirty="0">
                <a:latin typeface="+mn-lt"/>
              </a:rPr>
              <a:t>CEO DevRain Solutions</a:t>
            </a:r>
            <a:endParaRPr lang="uk-UA" sz="1600" dirty="0">
              <a:latin typeface="+mn-lt"/>
            </a:endParaRPr>
          </a:p>
          <a:p>
            <a:pPr marL="342900" indent="-342900">
              <a:buFont typeface="+mj-lt"/>
              <a:buAutoNum type="arabicPeriod"/>
            </a:pPr>
            <a:r>
              <a:rPr lang="uk-UA" sz="1600" dirty="0">
                <a:latin typeface="+mn-lt"/>
              </a:rPr>
              <a:t>Йорданка </a:t>
            </a:r>
            <a:r>
              <a:rPr lang="uk-UA" sz="1600" dirty="0" err="1">
                <a:latin typeface="+mn-lt"/>
              </a:rPr>
              <a:t>Томкова</a:t>
            </a:r>
            <a:r>
              <a:rPr lang="uk-UA" sz="1600" dirty="0">
                <a:latin typeface="+mn-lt"/>
              </a:rPr>
              <a:t>, Фонд </a:t>
            </a:r>
            <a:r>
              <a:rPr lang="en-US" sz="1600" dirty="0" err="1">
                <a:latin typeface="+mn-lt"/>
              </a:rPr>
              <a:t>Innovabridge</a:t>
            </a:r>
            <a:endParaRPr lang="en-US" sz="1600" dirty="0">
              <a:latin typeface="+mn-lt"/>
            </a:endParaRPr>
          </a:p>
          <a:p>
            <a:pPr marL="342900" indent="-342900">
              <a:buFont typeface="+mj-lt"/>
              <a:buAutoNum type="arabicPeriod"/>
            </a:pPr>
            <a:r>
              <a:rPr lang="uk-UA" sz="1600" dirty="0">
                <a:latin typeface="+mn-lt"/>
              </a:rPr>
              <a:t>Олена Корнієнко, </a:t>
            </a:r>
            <a:r>
              <a:rPr lang="en-US" sz="1600" dirty="0">
                <a:latin typeface="+mn-lt"/>
              </a:rPr>
              <a:t>Intel</a:t>
            </a:r>
          </a:p>
          <a:p>
            <a:pPr marL="342900" indent="-342900">
              <a:buFont typeface="+mj-lt"/>
              <a:buAutoNum type="arabicPeriod"/>
            </a:pPr>
            <a:r>
              <a:rPr lang="uk-UA" sz="1600" dirty="0">
                <a:latin typeface="+mn-lt"/>
              </a:rPr>
              <a:t>Валерій </a:t>
            </a:r>
            <a:r>
              <a:rPr lang="uk-UA" sz="1600" dirty="0" err="1">
                <a:latin typeface="+mn-lt"/>
              </a:rPr>
              <a:t>Фіщук</a:t>
            </a:r>
            <a:r>
              <a:rPr lang="uk-UA" sz="1600" dirty="0">
                <a:latin typeface="+mn-lt"/>
              </a:rPr>
              <a:t>, </a:t>
            </a:r>
            <a:r>
              <a:rPr lang="en-US" sz="1600" dirty="0">
                <a:latin typeface="+mn-lt"/>
              </a:rPr>
              <a:t>CISCO</a:t>
            </a:r>
          </a:p>
          <a:p>
            <a:pPr marL="342900" indent="-342900">
              <a:buFont typeface="+mj-lt"/>
              <a:buAutoNum type="arabicPeriod"/>
            </a:pPr>
            <a:r>
              <a:rPr lang="uk-UA" sz="1600" dirty="0">
                <a:latin typeface="+mn-lt"/>
              </a:rPr>
              <a:t>Олександр Данько, </a:t>
            </a:r>
            <a:r>
              <a:rPr lang="en-US" sz="1600" dirty="0">
                <a:latin typeface="+mn-lt"/>
              </a:rPr>
              <a:t>IBM</a:t>
            </a:r>
          </a:p>
          <a:p>
            <a:pPr marL="342900" indent="-342900">
              <a:buFont typeface="+mj-lt"/>
              <a:buAutoNum type="arabicPeriod"/>
            </a:pPr>
            <a:r>
              <a:rPr lang="uk-UA" sz="1600" dirty="0">
                <a:latin typeface="+mn-lt"/>
              </a:rPr>
              <a:t>Олександр </a:t>
            </a:r>
            <a:r>
              <a:rPr lang="uk-UA" sz="1600" dirty="0" err="1">
                <a:latin typeface="+mn-lt"/>
              </a:rPr>
              <a:t>Зачешигрива</a:t>
            </a:r>
            <a:r>
              <a:rPr lang="uk-UA" sz="1600" dirty="0">
                <a:latin typeface="+mn-lt"/>
              </a:rPr>
              <a:t>, </a:t>
            </a:r>
            <a:r>
              <a:rPr lang="en-US" sz="1600" dirty="0">
                <a:latin typeface="+mn-lt"/>
              </a:rPr>
              <a:t>De Novo</a:t>
            </a:r>
          </a:p>
        </p:txBody>
      </p:sp>
    </p:spTree>
    <p:extLst>
      <p:ext uri="{BB962C8B-B14F-4D97-AF65-F5344CB8AC3E}">
        <p14:creationId xmlns:p14="http://schemas.microsoft.com/office/powerpoint/2010/main" val="17891771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2" name="Text Placeholder 1"/>
          <p:cNvSpPr>
            <a:spLocks noGrp="1"/>
          </p:cNvSpPr>
          <p:nvPr>
            <p:ph type="body" sz="quarter" idx="10"/>
          </p:nvPr>
        </p:nvSpPr>
        <p:spPr>
          <a:xfrm>
            <a:off x="269261" y="1164657"/>
            <a:ext cx="4625186" cy="357334"/>
          </a:xfrm>
        </p:spPr>
        <p:txBody>
          <a:bodyPr/>
          <a:lstStyle/>
          <a:p>
            <a:pPr marL="342900" indent="-342900">
              <a:buFont typeface="+mj-lt"/>
              <a:buAutoNum type="arabicPeriod"/>
            </a:pPr>
            <a:endParaRPr lang="en-US" sz="1600" dirty="0">
              <a:latin typeface="+mn-lt"/>
            </a:endParaRPr>
          </a:p>
        </p:txBody>
      </p:sp>
      <p:pic>
        <p:nvPicPr>
          <p:cNvPr id="2050" name="Picture 2" descr="EGAP_Challe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645" y="394951"/>
            <a:ext cx="6469297"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0197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dirty="0"/>
              <a:t>Перший цикл</a:t>
            </a:r>
            <a:endParaRPr lang="en-US" dirty="0"/>
          </a:p>
        </p:txBody>
      </p:sp>
      <p:sp>
        <p:nvSpPr>
          <p:cNvPr id="2" name="Text Placeholder 1"/>
          <p:cNvSpPr>
            <a:spLocks noGrp="1"/>
          </p:cNvSpPr>
          <p:nvPr>
            <p:ph type="body" sz="quarter" idx="10"/>
          </p:nvPr>
        </p:nvSpPr>
        <p:spPr>
          <a:xfrm>
            <a:off x="269261" y="1164657"/>
            <a:ext cx="6867872" cy="3736720"/>
          </a:xfrm>
        </p:spPr>
        <p:txBody>
          <a:bodyPr numCol="1"/>
          <a:lstStyle/>
          <a:p>
            <a:pPr marL="0" indent="0">
              <a:buNone/>
            </a:pPr>
            <a:r>
              <a:rPr lang="uk-UA" sz="2000" dirty="0">
                <a:latin typeface="+mn-lt"/>
              </a:rPr>
              <a:t>Тематика першого циклу є досить широкою, отже організатори конкурсу </a:t>
            </a:r>
            <a:r>
              <a:rPr lang="en-US" sz="2000" dirty="0">
                <a:latin typeface="+mn-lt"/>
              </a:rPr>
              <a:t>EGAP Challenge, </a:t>
            </a:r>
            <a:r>
              <a:rPr lang="uk-UA" sz="2000" dirty="0">
                <a:latin typeface="+mn-lt"/>
              </a:rPr>
              <a:t>в першу чергу, сфокусуються на підтримці інструментів, що допоможуть </a:t>
            </a:r>
            <a:r>
              <a:rPr lang="uk-UA" sz="2000" b="1" dirty="0">
                <a:latin typeface="+mn-lt"/>
              </a:rPr>
              <a:t>покращити взаємодію влади та громадян, посилити участь громади у прийнятті управлінських рішень, підвищити прозорість та відкритість влади </a:t>
            </a:r>
            <a:r>
              <a:rPr lang="uk-UA" sz="2000" dirty="0">
                <a:latin typeface="+mn-lt"/>
              </a:rPr>
              <a:t>тощо. Наприклад, сервіси, через які громадяни зможуть вирішувати питання, що турбують кожного: об’єднуватись для вирішення соціальних проблем та питань благоустрою; відслідковувати, куди саме витрачаються бюджетні кошти; долучатись до планування витрат бюджетів; контролювати дії влади тощо.</a:t>
            </a:r>
          </a:p>
        </p:txBody>
      </p:sp>
    </p:spTree>
    <p:extLst>
      <p:ext uri="{BB962C8B-B14F-4D97-AF65-F5344CB8AC3E}">
        <p14:creationId xmlns:p14="http://schemas.microsoft.com/office/powerpoint/2010/main" val="6736187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dirty="0"/>
              <a:t>Приклади проектів</a:t>
            </a:r>
            <a:endParaRPr lang="en-US" dirty="0"/>
          </a:p>
        </p:txBody>
      </p:sp>
      <p:sp>
        <p:nvSpPr>
          <p:cNvPr id="2" name="Text Placeholder 1"/>
          <p:cNvSpPr>
            <a:spLocks noGrp="1"/>
          </p:cNvSpPr>
          <p:nvPr>
            <p:ph type="body" sz="quarter" idx="10"/>
          </p:nvPr>
        </p:nvSpPr>
        <p:spPr>
          <a:xfrm>
            <a:off x="269261" y="1164657"/>
            <a:ext cx="8148032" cy="3607454"/>
          </a:xfrm>
        </p:spPr>
        <p:txBody>
          <a:bodyPr numCol="1"/>
          <a:lstStyle/>
          <a:p>
            <a:pPr marL="342900" indent="-342900">
              <a:buFont typeface="+mj-lt"/>
              <a:buAutoNum type="arabicPeriod"/>
            </a:pPr>
            <a:r>
              <a:rPr lang="en-US" sz="1600" dirty="0">
                <a:latin typeface="+mn-lt"/>
              </a:rPr>
              <a:t>Kyiv Smart City</a:t>
            </a:r>
          </a:p>
          <a:p>
            <a:pPr marL="342900" indent="-342900">
              <a:buFont typeface="+mj-lt"/>
              <a:buAutoNum type="arabicPeriod"/>
            </a:pPr>
            <a:r>
              <a:rPr lang="uk-UA" sz="1600" dirty="0">
                <a:latin typeface="+mn-lt"/>
              </a:rPr>
              <a:t>Агенти змін (+</a:t>
            </a:r>
            <a:r>
              <a:rPr lang="en-US" sz="1600" dirty="0">
                <a:latin typeface="+mn-lt"/>
              </a:rPr>
              <a:t> lun.ua)</a:t>
            </a:r>
            <a:endParaRPr lang="uk-UA" sz="1600" dirty="0">
              <a:latin typeface="+mn-lt"/>
            </a:endParaRPr>
          </a:p>
          <a:p>
            <a:pPr marL="342900" indent="-342900">
              <a:buFont typeface="+mj-lt"/>
              <a:buAutoNum type="arabicPeriod"/>
            </a:pPr>
            <a:r>
              <a:rPr lang="en-US" sz="1600" dirty="0">
                <a:latin typeface="+mn-lt"/>
              </a:rPr>
              <a:t>Rozumnemisto.org</a:t>
            </a:r>
          </a:p>
          <a:p>
            <a:pPr marL="342900" indent="-342900">
              <a:buFont typeface="+mj-lt"/>
              <a:buAutoNum type="arabicPeriod"/>
            </a:pPr>
            <a:r>
              <a:rPr lang="ru-RU" sz="1600" dirty="0">
                <a:latin typeface="+mn-lt"/>
              </a:rPr>
              <a:t>Донор</a:t>
            </a:r>
            <a:r>
              <a:rPr lang="en-US" sz="1600" dirty="0">
                <a:latin typeface="+mn-lt"/>
              </a:rPr>
              <a:t>UA</a:t>
            </a:r>
          </a:p>
          <a:p>
            <a:pPr marL="342900" indent="-342900">
              <a:buFont typeface="+mj-lt"/>
              <a:buAutoNum type="arabicPeriod"/>
            </a:pPr>
            <a:r>
              <a:rPr lang="en-US" sz="1600" dirty="0" err="1">
                <a:latin typeface="+mn-lt"/>
              </a:rPr>
              <a:t>UARoads</a:t>
            </a:r>
            <a:endParaRPr lang="en-US" sz="1600" dirty="0">
              <a:latin typeface="+mn-lt"/>
            </a:endParaRPr>
          </a:p>
          <a:p>
            <a:pPr marL="342900" indent="-342900">
              <a:buFont typeface="+mj-lt"/>
              <a:buAutoNum type="arabicPeriod"/>
            </a:pPr>
            <a:r>
              <a:rPr lang="en-US" sz="1600" dirty="0">
                <a:latin typeface="+mn-lt"/>
              </a:rPr>
              <a:t>cityscale.com.ua </a:t>
            </a:r>
          </a:p>
          <a:p>
            <a:pPr marL="342900" indent="-342900">
              <a:buFont typeface="+mj-lt"/>
              <a:buAutoNum type="arabicPeriod"/>
            </a:pPr>
            <a:r>
              <a:rPr lang="en-US" sz="1600" dirty="0">
                <a:latin typeface="+mn-lt"/>
                <a:hlinkClick r:id="rId2"/>
              </a:rPr>
              <a:t>http://e-dem.in.ua/</a:t>
            </a:r>
            <a:r>
              <a:rPr lang="en-US" sz="1600" dirty="0">
                <a:latin typeface="+mn-lt"/>
              </a:rPr>
              <a:t> </a:t>
            </a:r>
          </a:p>
          <a:p>
            <a:pPr marL="342900" indent="-342900">
              <a:buFont typeface="+mj-lt"/>
              <a:buAutoNum type="arabicPeriod"/>
            </a:pPr>
            <a:r>
              <a:rPr lang="ru-RU" sz="1600" dirty="0" err="1">
                <a:latin typeface="+mn-lt"/>
              </a:rPr>
              <a:t>Чесно</a:t>
            </a:r>
            <a:endParaRPr lang="ru-RU" sz="1600" dirty="0">
              <a:latin typeface="+mn-lt"/>
            </a:endParaRPr>
          </a:p>
          <a:p>
            <a:pPr marL="342900" indent="-342900">
              <a:buFont typeface="+mj-lt"/>
              <a:buAutoNum type="arabicPeriod"/>
            </a:pPr>
            <a:r>
              <a:rPr lang="ru-RU" sz="1600" dirty="0" err="1">
                <a:latin typeface="+mn-lt"/>
              </a:rPr>
              <a:t>Тексти</a:t>
            </a:r>
            <a:r>
              <a:rPr lang="ru-RU" sz="1600" dirty="0">
                <a:latin typeface="+mn-lt"/>
              </a:rPr>
              <a:t> </a:t>
            </a:r>
            <a:r>
              <a:rPr lang="en-US" sz="1600" dirty="0">
                <a:latin typeface="+mn-lt"/>
              </a:rPr>
              <a:t>texty.org.ua </a:t>
            </a:r>
            <a:endParaRPr lang="ru-RU" sz="1600" dirty="0">
              <a:latin typeface="+mn-lt"/>
            </a:endParaRPr>
          </a:p>
          <a:p>
            <a:pPr marL="342900" indent="-342900">
              <a:buFont typeface="+mj-lt"/>
              <a:buAutoNum type="arabicPeriod"/>
            </a:pPr>
            <a:r>
              <a:rPr lang="ru-RU" sz="1600" dirty="0">
                <a:latin typeface="+mn-lt"/>
              </a:rPr>
              <a:t>ОПОРА</a:t>
            </a:r>
          </a:p>
          <a:p>
            <a:pPr marL="342900" indent="-342900">
              <a:buFont typeface="+mj-lt"/>
              <a:buAutoNum type="arabicPeriod"/>
            </a:pPr>
            <a:r>
              <a:rPr lang="uk-UA" sz="1600" dirty="0">
                <a:latin typeface="+mn-lt"/>
              </a:rPr>
              <a:t>Канцелярська сотня</a:t>
            </a:r>
          </a:p>
          <a:p>
            <a:pPr marL="342900" indent="-342900">
              <a:buFont typeface="+mj-lt"/>
              <a:buAutoNum type="arabicPeriod"/>
            </a:pPr>
            <a:r>
              <a:rPr lang="uk-UA" sz="1600" dirty="0">
                <a:latin typeface="+mn-lt"/>
              </a:rPr>
              <a:t>Проекти 1991</a:t>
            </a:r>
          </a:p>
          <a:p>
            <a:pPr marL="342900" indent="-342900">
              <a:buFont typeface="+mj-lt"/>
              <a:buAutoNum type="arabicPeriod"/>
            </a:pPr>
            <a:endParaRPr lang="uk-UA" sz="1600" dirty="0">
              <a:latin typeface="+mn-lt"/>
            </a:endParaRPr>
          </a:p>
        </p:txBody>
      </p:sp>
    </p:spTree>
    <p:extLst>
      <p:ext uri="{BB962C8B-B14F-4D97-AF65-F5344CB8AC3E}">
        <p14:creationId xmlns:p14="http://schemas.microsoft.com/office/powerpoint/2010/main" val="34855921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err="1"/>
              <a:t>Geochart</a:t>
            </a:r>
            <a:endParaRPr lang="en-US" dirty="0"/>
          </a:p>
        </p:txBody>
      </p:sp>
      <p:sp>
        <p:nvSpPr>
          <p:cNvPr id="4" name="Text Placeholder 3"/>
          <p:cNvSpPr>
            <a:spLocks noGrp="1"/>
          </p:cNvSpPr>
          <p:nvPr>
            <p:ph type="body" sz="quarter" idx="10"/>
          </p:nvPr>
        </p:nvSpPr>
        <p:spPr>
          <a:xfrm>
            <a:off x="269263" y="986971"/>
            <a:ext cx="2858947" cy="4167608"/>
          </a:xfrm>
        </p:spPr>
        <p:txBody>
          <a:bodyPr numCol="1"/>
          <a:lstStyle/>
          <a:p>
            <a:pPr marL="457200" indent="-457200">
              <a:buFont typeface="+mj-lt"/>
              <a:buAutoNum type="arabicPeriod"/>
            </a:pPr>
            <a:r>
              <a:rPr lang="en-US" sz="2000" dirty="0">
                <a:latin typeface="+mn-lt"/>
              </a:rPr>
              <a:t>3G map</a:t>
            </a:r>
          </a:p>
          <a:p>
            <a:pPr marL="457200" indent="-457200">
              <a:buFont typeface="+mj-lt"/>
              <a:buAutoNum type="arabicPeriod"/>
            </a:pPr>
            <a:r>
              <a:rPr lang="en-US" sz="2000" dirty="0">
                <a:latin typeface="+mn-lt"/>
              </a:rPr>
              <a:t>Airlines</a:t>
            </a:r>
            <a:endParaRPr lang="uk-UA" sz="2000" dirty="0">
              <a:latin typeface="+mn-lt"/>
            </a:endParaRPr>
          </a:p>
          <a:p>
            <a:pPr marL="457200" indent="-457200">
              <a:buFont typeface="+mj-lt"/>
              <a:buAutoNum type="arabicPeriod"/>
            </a:pPr>
            <a:endParaRPr lang="uk-UA" sz="2000" dirty="0">
              <a:latin typeface="+mn-lt"/>
            </a:endParaRPr>
          </a:p>
          <a:p>
            <a:pPr marL="457200" indent="-457200">
              <a:buFont typeface="+mj-lt"/>
              <a:buAutoNum type="arabicPeriod"/>
            </a:pPr>
            <a:endParaRPr lang="uk-UA" sz="2000" dirty="0">
              <a:latin typeface="+mn-lt"/>
            </a:endParaRPr>
          </a:p>
          <a:p>
            <a:pPr marL="457200" indent="-457200">
              <a:buFont typeface="+mj-lt"/>
              <a:buAutoNum type="arabicPeriod"/>
            </a:pPr>
            <a:endParaRPr lang="uk-UA" sz="2000" dirty="0">
              <a:latin typeface="+mn-lt"/>
            </a:endParaRPr>
          </a:p>
          <a:p>
            <a:pPr marL="457200" indent="-457200">
              <a:buFont typeface="+mj-lt"/>
              <a:buAutoNum type="arabicPeriod"/>
            </a:pPr>
            <a:endParaRPr lang="uk-UA" sz="2000" dirty="0">
              <a:latin typeface="+mn-lt"/>
            </a:endParaRPr>
          </a:p>
          <a:p>
            <a:pPr marL="0" indent="0">
              <a:buNone/>
            </a:pPr>
            <a:r>
              <a:rPr lang="en-US" sz="2000" dirty="0">
                <a:latin typeface="+mn-lt"/>
                <a:hlinkClick r:id="rId2"/>
              </a:rPr>
              <a:t>http://businessviews.com.ua/ru/studies/id/18-kart-i-grafikov-kotorye-pokazyvajut-realnyj-uroven-razvitija-ukrainy-1087/</a:t>
            </a:r>
            <a:r>
              <a:rPr lang="uk-UA" sz="2000" dirty="0">
                <a:latin typeface="+mn-lt"/>
              </a:rPr>
              <a:t> </a:t>
            </a:r>
            <a:r>
              <a:rPr lang="en-US" sz="2000" dirty="0">
                <a:latin typeface="+mn-lt"/>
              </a:rPr>
              <a:t> </a:t>
            </a:r>
          </a:p>
          <a:p>
            <a:pPr marL="457200" indent="-457200">
              <a:buFont typeface="+mj-lt"/>
              <a:buAutoNum type="arabicPeriod"/>
            </a:pPr>
            <a:endParaRPr lang="en-US" sz="2000" dirty="0">
              <a:latin typeface="+mn-lt"/>
            </a:endParaRPr>
          </a:p>
        </p:txBody>
      </p:sp>
      <p:pic>
        <p:nvPicPr>
          <p:cNvPr id="5" name="Picture 2" descr="Карта 3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1683" y="217136"/>
            <a:ext cx="5115525"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2" name="Picture 2" descr="Количество самолетов над странам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759" y="1992162"/>
            <a:ext cx="5178901" cy="29260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354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0"/>
            <a:ext cx="7429500" cy="5143500"/>
          </a:xfrm>
          <a:prstGeom prst="rect">
            <a:avLst/>
          </a:prstGeom>
        </p:spPr>
      </p:pic>
      <p:sp>
        <p:nvSpPr>
          <p:cNvPr id="6" name="Заголовок 1"/>
          <p:cNvSpPr txBox="1">
            <a:spLocks/>
          </p:cNvSpPr>
          <p:nvPr/>
        </p:nvSpPr>
        <p:spPr>
          <a:xfrm>
            <a:off x="1043050" y="0"/>
            <a:ext cx="5288094" cy="467148"/>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uk-UA" sz="1500" b="1" dirty="0">
                <a:solidFill>
                  <a:schemeClr val="bg1">
                    <a:lumMod val="95000"/>
                  </a:schemeClr>
                </a:solidFill>
                <a:latin typeface="Trebuchet MS" panose="020B0603020202020204" pitchFamily="34" charset="0"/>
                <a:cs typeface="Arial" panose="020B0604020202020204" pitchFamily="34" charset="0"/>
              </a:rPr>
              <a:t>Відкриті дані</a:t>
            </a:r>
            <a:endParaRPr lang="ru-RU" sz="1500" b="1" dirty="0">
              <a:solidFill>
                <a:schemeClr val="bg1">
                  <a:lumMod val="95000"/>
                </a:schemeClr>
              </a:solidFill>
              <a:latin typeface="Trebuchet MS" panose="020B0603020202020204" pitchFamily="34" charset="0"/>
              <a:cs typeface="Arial" panose="020B0604020202020204" pitchFamily="34" charset="0"/>
            </a:endParaRPr>
          </a:p>
        </p:txBody>
      </p:sp>
      <p:pic>
        <p:nvPicPr>
          <p:cNvPr id="4" name="Рисунок 3"/>
          <p:cNvPicPr>
            <a:picLocks noChangeAspect="1"/>
          </p:cNvPicPr>
          <p:nvPr/>
        </p:nvPicPr>
        <p:blipFill rotWithShape="1">
          <a:blip r:embed="rId3"/>
          <a:srcRect l="21771" t="18125" r="22943" b="8542"/>
          <a:stretch/>
        </p:blipFill>
        <p:spPr>
          <a:xfrm>
            <a:off x="873583" y="693290"/>
            <a:ext cx="4840612" cy="3609948"/>
          </a:xfrm>
          <a:prstGeom prst="rect">
            <a:avLst/>
          </a:prstGeom>
        </p:spPr>
      </p:pic>
      <p:sp>
        <p:nvSpPr>
          <p:cNvPr id="5" name="TextBox 4"/>
          <p:cNvSpPr txBox="1"/>
          <p:nvPr/>
        </p:nvSpPr>
        <p:spPr>
          <a:xfrm>
            <a:off x="5731743" y="2017185"/>
            <a:ext cx="2537459" cy="1246495"/>
          </a:xfrm>
          <a:prstGeom prst="rect">
            <a:avLst/>
          </a:prstGeom>
          <a:noFill/>
          <a:ln>
            <a:noFill/>
          </a:ln>
        </p:spPr>
        <p:txBody>
          <a:bodyPr wrap="square">
            <a:spAutoFit/>
          </a:bodyPr>
          <a:lstStyle/>
          <a:p>
            <a:pPr algn="just" defTabSz="748208">
              <a:defRPr/>
            </a:pPr>
            <a:r>
              <a:rPr lang="uk-UA" sz="1500" b="1" i="1" dirty="0">
                <a:solidFill>
                  <a:srgbClr val="002060"/>
                </a:solidFill>
                <a:effectLst>
                  <a:outerShdw blurRad="38100" dist="38100" dir="2700000" algn="tl">
                    <a:srgbClr val="000000">
                      <a:alpha val="43137"/>
                    </a:srgbClr>
                  </a:outerShdw>
                </a:effectLst>
              </a:rPr>
              <a:t>Державні дані не розкіш, </a:t>
            </a:r>
          </a:p>
          <a:p>
            <a:pPr algn="just" defTabSz="748208">
              <a:defRPr/>
            </a:pPr>
            <a:endParaRPr lang="uk-UA" sz="1500" b="1" i="1" dirty="0">
              <a:solidFill>
                <a:srgbClr val="002060"/>
              </a:solidFill>
              <a:effectLst>
                <a:outerShdw blurRad="38100" dist="38100" dir="2700000" algn="tl">
                  <a:srgbClr val="000000">
                    <a:alpha val="43137"/>
                  </a:srgbClr>
                </a:outerShdw>
              </a:effectLst>
            </a:endParaRPr>
          </a:p>
          <a:p>
            <a:pPr defTabSz="748208">
              <a:defRPr/>
            </a:pPr>
            <a:r>
              <a:rPr lang="uk-UA" sz="1500" b="1" i="1" dirty="0">
                <a:solidFill>
                  <a:srgbClr val="002060"/>
                </a:solidFill>
                <a:effectLst>
                  <a:outerShdw blurRad="38100" dist="38100" dir="2700000" algn="tl">
                    <a:srgbClr val="000000">
                      <a:alpha val="43137"/>
                    </a:srgbClr>
                  </a:outerShdw>
                </a:effectLst>
              </a:rPr>
              <a:t>Розкіш це дозволити керувати ними чиновникам</a:t>
            </a:r>
          </a:p>
        </p:txBody>
      </p:sp>
    </p:spTree>
    <p:extLst>
      <p:ext uri="{BB962C8B-B14F-4D97-AF65-F5344CB8AC3E}">
        <p14:creationId xmlns:p14="http://schemas.microsoft.com/office/powerpoint/2010/main" val="1289268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Geo + </a:t>
            </a:r>
            <a:r>
              <a:rPr lang="en-US" sz="4000" dirty="0" err="1"/>
              <a:t>Heatmaps</a:t>
            </a:r>
            <a:endParaRPr lang="en-US" dirty="0"/>
          </a:p>
        </p:txBody>
      </p:sp>
      <p:sp>
        <p:nvSpPr>
          <p:cNvPr id="4" name="Text Placeholder 3"/>
          <p:cNvSpPr>
            <a:spLocks noGrp="1"/>
          </p:cNvSpPr>
          <p:nvPr>
            <p:ph type="body" sz="quarter" idx="10"/>
          </p:nvPr>
        </p:nvSpPr>
        <p:spPr>
          <a:xfrm>
            <a:off x="269263" y="986971"/>
            <a:ext cx="2858947" cy="3367389"/>
          </a:xfrm>
        </p:spPr>
        <p:txBody>
          <a:bodyPr numCol="1"/>
          <a:lstStyle/>
          <a:p>
            <a:pPr marL="0" indent="0">
              <a:buNone/>
            </a:pPr>
            <a:r>
              <a:rPr lang="en-US" sz="2000" dirty="0">
                <a:latin typeface="+mn-lt"/>
              </a:rPr>
              <a:t>A heat map (or </a:t>
            </a:r>
            <a:r>
              <a:rPr lang="en-US" sz="2000" dirty="0" err="1">
                <a:latin typeface="+mn-lt"/>
              </a:rPr>
              <a:t>heatmap</a:t>
            </a:r>
            <a:r>
              <a:rPr lang="en-US" sz="2000" dirty="0">
                <a:latin typeface="+mn-lt"/>
              </a:rPr>
              <a:t>) is a graphical representation of data where the individual values contained in a matrix are represented as colors.</a:t>
            </a:r>
          </a:p>
          <a:p>
            <a:pPr marL="457200" indent="-457200">
              <a:buFont typeface="+mj-lt"/>
              <a:buAutoNum type="arabicPeriod"/>
            </a:pPr>
            <a:endParaRPr lang="en-US" sz="2000" dirty="0">
              <a:latin typeface="+mn-lt"/>
            </a:endParaRPr>
          </a:p>
          <a:p>
            <a:pPr marL="457200" indent="-457200">
              <a:buFont typeface="+mj-lt"/>
              <a:buAutoNum type="arabicPeriod"/>
            </a:pPr>
            <a:r>
              <a:rPr lang="en-US" sz="2000" dirty="0">
                <a:latin typeface="+mn-lt"/>
              </a:rPr>
              <a:t>McDonalds</a:t>
            </a:r>
          </a:p>
          <a:p>
            <a:pPr marL="457200" indent="-457200">
              <a:buFont typeface="+mj-lt"/>
              <a:buAutoNum type="arabicPeriod"/>
            </a:pPr>
            <a:r>
              <a:rPr lang="en-US" sz="2000" dirty="0">
                <a:latin typeface="+mn-lt"/>
              </a:rPr>
              <a:t>Countries by income </a:t>
            </a:r>
          </a:p>
        </p:txBody>
      </p:sp>
      <p:pic>
        <p:nvPicPr>
          <p:cNvPr id="7170" name="Picture 2" descr="Рестораны McDonald&quo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46" y="1298361"/>
            <a:ext cx="5357811" cy="274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ВВП на душу населения в Европе"/>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3745" y="886487"/>
            <a:ext cx="4886325"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411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1000"/>
                                        <p:tgtEl>
                                          <p:spTgt spid="7172"/>
                                        </p:tgtEl>
                                      </p:cBhvr>
                                    </p:animEffect>
                                    <p:anim calcmode="lin" valueType="num">
                                      <p:cBhvr>
                                        <p:cTn id="8" dur="1000" fill="hold"/>
                                        <p:tgtEl>
                                          <p:spTgt spid="7172"/>
                                        </p:tgtEl>
                                        <p:attrNameLst>
                                          <p:attrName>ppt_x</p:attrName>
                                        </p:attrNameLst>
                                      </p:cBhvr>
                                      <p:tavLst>
                                        <p:tav tm="0">
                                          <p:val>
                                            <p:strVal val="#ppt_x"/>
                                          </p:val>
                                        </p:tav>
                                        <p:tav tm="100000">
                                          <p:val>
                                            <p:strVal val="#ppt_x"/>
                                          </p:val>
                                        </p:tav>
                                      </p:tavLst>
                                    </p:anim>
                                    <p:anim calcmode="lin" valueType="num">
                                      <p:cBhvr>
                                        <p:cTn id="9" dur="1000" fill="hold"/>
                                        <p:tgtEl>
                                          <p:spTgt spid="71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1" y="1434830"/>
            <a:ext cx="3484852" cy="3328959"/>
          </a:xfrm>
        </p:spPr>
        <p:txBody>
          <a:bodyPr/>
          <a:lstStyle/>
          <a:p>
            <a:pPr marL="0" indent="0">
              <a:buNone/>
            </a:pPr>
            <a:r>
              <a:rPr lang="en-US" sz="2000" dirty="0">
                <a:latin typeface="+mn-lt"/>
              </a:rPr>
              <a:t>The number of infected people, measured over 70-some years and across all 50 states and the District of Columbia, generally declined after vaccines were introduced. The heat maps show number of cases per 100,000 people.</a:t>
            </a:r>
          </a:p>
          <a:p>
            <a:pPr marL="0" indent="0">
              <a:buNone/>
            </a:pPr>
            <a:r>
              <a:rPr lang="en-US" sz="2000" dirty="0">
                <a:latin typeface="+mn-lt"/>
                <a:hlinkClick r:id="rId2"/>
              </a:rPr>
              <a:t>http://graphics.wsj.com/infectious-diseases-and-vaccines/</a:t>
            </a:r>
            <a:r>
              <a:rPr lang="en-US" sz="2000" dirty="0">
                <a:latin typeface="+mn-lt"/>
              </a:rPr>
              <a:t> </a:t>
            </a:r>
          </a:p>
        </p:txBody>
      </p:sp>
      <p:sp>
        <p:nvSpPr>
          <p:cNvPr id="4" name="Title 3"/>
          <p:cNvSpPr>
            <a:spLocks noGrp="1"/>
          </p:cNvSpPr>
          <p:nvPr>
            <p:ph type="title"/>
          </p:nvPr>
        </p:nvSpPr>
        <p:spPr/>
        <p:txBody>
          <a:bodyPr/>
          <a:lstStyle/>
          <a:p>
            <a:r>
              <a:rPr lang="en-US" sz="3600" dirty="0"/>
              <a:t>Battling Infectious Diseases in the 20th Century: The Impact of Vaccines</a:t>
            </a:r>
            <a:endParaRPr lang="en-US" dirty="0"/>
          </a:p>
        </p:txBody>
      </p:sp>
      <p:pic>
        <p:nvPicPr>
          <p:cNvPr id="6" name="Picture 5"/>
          <p:cNvPicPr>
            <a:picLocks noChangeAspect="1"/>
          </p:cNvPicPr>
          <p:nvPr/>
        </p:nvPicPr>
        <p:blipFill>
          <a:blip r:embed="rId3"/>
          <a:stretch>
            <a:fillRect/>
          </a:stretch>
        </p:blipFill>
        <p:spPr>
          <a:xfrm>
            <a:off x="3939155" y="1507788"/>
            <a:ext cx="4846014" cy="34747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671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a:t>Communities</a:t>
            </a:r>
            <a:endParaRPr lang="en-US" dirty="0"/>
          </a:p>
        </p:txBody>
      </p:sp>
      <p:pic>
        <p:nvPicPr>
          <p:cNvPr id="11266" name="Picture 2" descr="http://netplexity.org/wp-content/uploads/2012/01/netscienceGCC_LouvainQS10000WLGEPeditwe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722" y="1050283"/>
            <a:ext cx="4192090"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203461" y="403735"/>
            <a:ext cx="3376248"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5459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1" y="890954"/>
            <a:ext cx="3008197" cy="3872835"/>
          </a:xfrm>
        </p:spPr>
        <p:txBody>
          <a:bodyPr/>
          <a:lstStyle/>
          <a:p>
            <a:pPr marL="0" indent="0">
              <a:buNone/>
            </a:pPr>
            <a:r>
              <a:rPr lang="en-US" sz="2059" dirty="0">
                <a:latin typeface="+mn-lt"/>
              </a:rPr>
              <a:t>Explore our powerful interactive data </a:t>
            </a:r>
            <a:r>
              <a:rPr lang="en-US" sz="2059" dirty="0" err="1">
                <a:latin typeface="+mn-lt"/>
              </a:rPr>
              <a:t>modeller</a:t>
            </a:r>
            <a:r>
              <a:rPr lang="en-US" sz="2059" dirty="0">
                <a:latin typeface="+mn-lt"/>
              </a:rPr>
              <a:t> and watch the data unfold on business tax systems across 189 global economies.</a:t>
            </a:r>
          </a:p>
          <a:p>
            <a:pPr marL="0" indent="0">
              <a:buNone/>
            </a:pPr>
            <a:endParaRPr lang="en-US" sz="2059" dirty="0">
              <a:latin typeface="+mn-lt"/>
            </a:endParaRPr>
          </a:p>
          <a:p>
            <a:pPr marL="0" indent="0">
              <a:buNone/>
            </a:pPr>
            <a:r>
              <a:rPr lang="en-US" sz="2059" dirty="0">
                <a:latin typeface="+mn-lt"/>
                <a:hlinkClick r:id="rId2"/>
              </a:rPr>
              <a:t>http://www.pwc.com/gx/en/services/tax/paying-taxes-2016/comparative-modeller.html</a:t>
            </a:r>
            <a:r>
              <a:rPr lang="en-US" sz="2059" dirty="0">
                <a:latin typeface="+mn-lt"/>
              </a:rPr>
              <a:t> </a:t>
            </a:r>
          </a:p>
        </p:txBody>
      </p:sp>
      <p:sp>
        <p:nvSpPr>
          <p:cNvPr id="4" name="Title 3"/>
          <p:cNvSpPr>
            <a:spLocks noGrp="1"/>
          </p:cNvSpPr>
          <p:nvPr>
            <p:ph type="title"/>
          </p:nvPr>
        </p:nvSpPr>
        <p:spPr/>
        <p:txBody>
          <a:bodyPr/>
          <a:lstStyle/>
          <a:p>
            <a:r>
              <a:rPr lang="en-US" sz="3600" dirty="0"/>
              <a:t>Paying Taxes 2016</a:t>
            </a:r>
            <a:endParaRPr lang="en-US" dirty="0"/>
          </a:p>
        </p:txBody>
      </p:sp>
      <p:pic>
        <p:nvPicPr>
          <p:cNvPr id="3" name="Picture 2"/>
          <p:cNvPicPr>
            <a:picLocks noChangeAspect="1"/>
          </p:cNvPicPr>
          <p:nvPr/>
        </p:nvPicPr>
        <p:blipFill>
          <a:blip r:embed="rId3"/>
          <a:stretch>
            <a:fillRect/>
          </a:stretch>
        </p:blipFill>
        <p:spPr>
          <a:xfrm>
            <a:off x="3426543" y="1227171"/>
            <a:ext cx="5492436" cy="3200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3573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sz="4000" dirty="0" err="1"/>
              <a:t>Геолокація</a:t>
            </a:r>
            <a:r>
              <a:rPr lang="uk-UA" sz="4000" dirty="0"/>
              <a:t>, </a:t>
            </a:r>
            <a:r>
              <a:rPr lang="uk-UA" sz="4000" dirty="0" err="1"/>
              <a:t>геофенсинг</a:t>
            </a:r>
            <a:r>
              <a:rPr lang="uk-UA" sz="4000" dirty="0"/>
              <a:t>, </a:t>
            </a:r>
            <a:r>
              <a:rPr lang="uk-UA" sz="4000" dirty="0" err="1"/>
              <a:t>геокодування</a:t>
            </a:r>
            <a:r>
              <a:rPr lang="uk-UA" sz="4000" dirty="0"/>
              <a:t> </a:t>
            </a:r>
            <a:endParaRPr lang="en-US" dirty="0"/>
          </a:p>
        </p:txBody>
      </p:sp>
      <p:sp>
        <p:nvSpPr>
          <p:cNvPr id="2" name="Text Placeholder 1"/>
          <p:cNvSpPr>
            <a:spLocks noGrp="1"/>
          </p:cNvSpPr>
          <p:nvPr>
            <p:ph type="body" sz="quarter" idx="10"/>
          </p:nvPr>
        </p:nvSpPr>
        <p:spPr>
          <a:xfrm>
            <a:off x="269261" y="1164657"/>
            <a:ext cx="5096823" cy="3435099"/>
          </a:xfrm>
        </p:spPr>
        <p:txBody>
          <a:bodyPr/>
          <a:lstStyle/>
          <a:p>
            <a:pPr marL="0" indent="0">
              <a:buNone/>
            </a:pPr>
            <a:r>
              <a:rPr lang="uk-UA" sz="1600" dirty="0" err="1">
                <a:latin typeface="+mn-lt"/>
              </a:rPr>
              <a:t>Геолокація</a:t>
            </a:r>
            <a:r>
              <a:rPr lang="uk-UA" sz="1600" dirty="0">
                <a:latin typeface="+mn-lt"/>
              </a:rPr>
              <a:t> – визначення координат (пари значень довгота-широта)</a:t>
            </a:r>
            <a:r>
              <a:rPr lang="en-US" sz="1600" dirty="0">
                <a:latin typeface="+mn-lt"/>
              </a:rPr>
              <a:t>.</a:t>
            </a:r>
          </a:p>
          <a:p>
            <a:pPr marL="0" indent="0">
              <a:buNone/>
            </a:pPr>
            <a:endParaRPr lang="en-US" sz="1600" dirty="0">
              <a:latin typeface="+mn-lt"/>
            </a:endParaRPr>
          </a:p>
          <a:p>
            <a:pPr marL="0" indent="0">
              <a:buNone/>
            </a:pPr>
            <a:r>
              <a:rPr lang="uk-UA" sz="1600" dirty="0" err="1">
                <a:latin typeface="+mn-lt"/>
              </a:rPr>
              <a:t>Геофенсинг</a:t>
            </a:r>
            <a:r>
              <a:rPr lang="uk-UA" sz="1600" dirty="0">
                <a:latin typeface="+mn-lt"/>
              </a:rPr>
              <a:t> – визначення границь </a:t>
            </a:r>
            <a:r>
              <a:rPr lang="uk-UA" sz="1600" dirty="0" err="1">
                <a:latin typeface="+mn-lt"/>
              </a:rPr>
              <a:t>геопросторового</a:t>
            </a:r>
            <a:r>
              <a:rPr lang="uk-UA" sz="1600" dirty="0">
                <a:latin typeface="+mn-lt"/>
              </a:rPr>
              <a:t> об</a:t>
            </a:r>
            <a:r>
              <a:rPr lang="en-US" sz="1600" dirty="0">
                <a:latin typeface="+mn-lt"/>
              </a:rPr>
              <a:t>’</a:t>
            </a:r>
            <a:r>
              <a:rPr lang="uk-UA" sz="1600" dirty="0" err="1">
                <a:latin typeface="+mn-lt"/>
              </a:rPr>
              <a:t>єкту</a:t>
            </a:r>
            <a:r>
              <a:rPr lang="en-US" sz="1600" dirty="0">
                <a:latin typeface="+mn-lt"/>
              </a:rPr>
              <a:t>. </a:t>
            </a:r>
          </a:p>
          <a:p>
            <a:pPr marL="0" indent="0">
              <a:buNone/>
            </a:pPr>
            <a:endParaRPr lang="en-US" sz="1600" dirty="0">
              <a:latin typeface="+mn-lt"/>
            </a:endParaRPr>
          </a:p>
          <a:p>
            <a:pPr marL="0" indent="0">
              <a:buNone/>
            </a:pPr>
            <a:r>
              <a:rPr lang="uk-UA" sz="1600" dirty="0" err="1">
                <a:latin typeface="+mn-lt"/>
              </a:rPr>
              <a:t>Геокодува́ння</a:t>
            </a:r>
            <a:r>
              <a:rPr lang="en-US" sz="1600" dirty="0">
                <a:latin typeface="+mn-lt"/>
              </a:rPr>
              <a:t> — </a:t>
            </a:r>
            <a:r>
              <a:rPr lang="uk-UA" sz="1600" dirty="0">
                <a:latin typeface="+mn-lt"/>
              </a:rPr>
              <a:t>призначення об'єкту карти певного універсального географічного ідентифікатора (наприклад, географічні координати на земній кулі - широта і довгота).</a:t>
            </a:r>
            <a:r>
              <a:rPr lang="en-US" sz="1600" dirty="0">
                <a:latin typeface="+mn-lt"/>
              </a:rPr>
              <a:t> </a:t>
            </a:r>
            <a:r>
              <a:rPr lang="uk-UA" sz="1600" dirty="0" err="1">
                <a:latin typeface="+mn-lt"/>
              </a:rPr>
              <a:t>Зворотнє</a:t>
            </a:r>
            <a:r>
              <a:rPr lang="uk-UA" sz="1600" dirty="0">
                <a:latin typeface="+mn-lt"/>
              </a:rPr>
              <a:t> </a:t>
            </a:r>
            <a:r>
              <a:rPr lang="uk-UA" sz="1600" dirty="0" err="1">
                <a:latin typeface="+mn-lt"/>
              </a:rPr>
              <a:t>геокодування</a:t>
            </a:r>
            <a:r>
              <a:rPr lang="uk-UA" sz="1600" dirty="0">
                <a:latin typeface="+mn-lt"/>
              </a:rPr>
              <a:t> навпаки використовує географічні координати, щоб знайти опис місця розташування (наприклад, поштову адресу будівлі, назву поселення тощо).</a:t>
            </a:r>
            <a:endParaRPr lang="en-US" sz="1600" dirty="0">
              <a:latin typeface="+mn-lt"/>
            </a:endParaRPr>
          </a:p>
        </p:txBody>
      </p:sp>
      <p:pic>
        <p:nvPicPr>
          <p:cNvPr id="1028" name="Picture 4" descr="https://developers.geoloqi.com/img/diagrams/geofenc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5327" y="1698025"/>
            <a:ext cx="3933825" cy="2057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082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sz="3600" dirty="0"/>
              <a:t>Видані направлення авіакомпаніям України</a:t>
            </a:r>
            <a:endParaRPr lang="ru-RU" sz="3600" dirty="0"/>
          </a:p>
        </p:txBody>
      </p:sp>
      <p:sp>
        <p:nvSpPr>
          <p:cNvPr id="4" name="Text Placeholder 1"/>
          <p:cNvSpPr>
            <a:spLocks noGrp="1"/>
          </p:cNvSpPr>
          <p:nvPr>
            <p:ph type="body" sz="quarter" idx="10"/>
          </p:nvPr>
        </p:nvSpPr>
        <p:spPr>
          <a:xfrm>
            <a:off x="269263" y="1164657"/>
            <a:ext cx="3388338" cy="2536392"/>
          </a:xfrm>
        </p:spPr>
        <p:txBody>
          <a:bodyPr vert="horz" wrap="square" lIns="107536" tIns="67211" rIns="107536" bIns="67211" rtlCol="0" anchor="t">
            <a:spAutoFit/>
          </a:bodyPr>
          <a:lstStyle/>
          <a:p>
            <a:pPr marL="0" indent="0">
              <a:buNone/>
            </a:pPr>
            <a:r>
              <a:rPr lang="ru-RU" sz="2000" dirty="0" err="1"/>
              <a:t>Призначення</a:t>
            </a:r>
            <a:r>
              <a:rPr lang="ru-RU" sz="2000" dirty="0"/>
              <a:t> для </a:t>
            </a:r>
            <a:r>
              <a:rPr lang="ru-RU" sz="2000" dirty="0" err="1"/>
              <a:t>експлуатації</a:t>
            </a:r>
            <a:r>
              <a:rPr lang="ru-RU" sz="2000" dirty="0"/>
              <a:t> </a:t>
            </a:r>
            <a:r>
              <a:rPr lang="ru-RU" sz="2000" dirty="0" err="1"/>
              <a:t>міжнародних</a:t>
            </a:r>
            <a:r>
              <a:rPr lang="ru-RU" sz="2000" dirty="0"/>
              <a:t> </a:t>
            </a:r>
            <a:r>
              <a:rPr lang="ru-RU" sz="2000" dirty="0" err="1"/>
              <a:t>повітряних</a:t>
            </a:r>
            <a:r>
              <a:rPr lang="ru-RU" sz="2000" dirty="0"/>
              <a:t> </a:t>
            </a:r>
            <a:r>
              <a:rPr lang="ru-RU" sz="2000" dirty="0" err="1"/>
              <a:t>ліній</a:t>
            </a:r>
            <a:r>
              <a:rPr lang="en-US" sz="2000" dirty="0"/>
              <a:t>.</a:t>
            </a:r>
          </a:p>
          <a:p>
            <a:pPr marL="0" indent="0">
              <a:buNone/>
            </a:pPr>
            <a:endParaRPr lang="en-US" sz="2000" dirty="0"/>
          </a:p>
          <a:p>
            <a:pPr marL="0" indent="0">
              <a:buNone/>
            </a:pPr>
            <a:endParaRPr lang="en-US" sz="2000" dirty="0"/>
          </a:p>
          <a:p>
            <a:pPr marL="0" indent="0">
              <a:buNone/>
            </a:pPr>
            <a:r>
              <a:rPr lang="en-US" sz="2000" dirty="0">
                <a:hlinkClick r:id="rId2"/>
              </a:rPr>
              <a:t>https://www.google.com/maps/d/viewer?mid=zQyzchol-IlQ.kqJvVjvXIY-s</a:t>
            </a:r>
            <a:r>
              <a:rPr lang="en-US" sz="2000" dirty="0"/>
              <a:t> </a:t>
            </a:r>
          </a:p>
        </p:txBody>
      </p:sp>
      <p:pic>
        <p:nvPicPr>
          <p:cNvPr id="5" name="Picture 4"/>
          <p:cNvPicPr>
            <a:picLocks noChangeAspect="1"/>
          </p:cNvPicPr>
          <p:nvPr/>
        </p:nvPicPr>
        <p:blipFill>
          <a:blip r:embed="rId3"/>
          <a:stretch>
            <a:fillRect/>
          </a:stretch>
        </p:blipFill>
        <p:spPr>
          <a:xfrm>
            <a:off x="4026074" y="1097280"/>
            <a:ext cx="4843996" cy="3657600"/>
          </a:xfrm>
          <a:prstGeom prst="rect">
            <a:avLst/>
          </a:prstGeom>
        </p:spPr>
      </p:pic>
    </p:spTree>
    <p:extLst>
      <p:ext uri="{BB962C8B-B14F-4D97-AF65-F5344CB8AC3E}">
        <p14:creationId xmlns:p14="http://schemas.microsoft.com/office/powerpoint/2010/main" val="7016382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sz="3600" dirty="0"/>
              <a:t>Місця та </a:t>
            </a:r>
            <a:r>
              <a:rPr lang="uk-UA" sz="3600" dirty="0" err="1"/>
              <a:t>івенти</a:t>
            </a:r>
            <a:endParaRPr lang="ru-RU" sz="3600" dirty="0"/>
          </a:p>
        </p:txBody>
      </p:sp>
      <p:sp>
        <p:nvSpPr>
          <p:cNvPr id="4" name="Text Placeholder 1"/>
          <p:cNvSpPr>
            <a:spLocks noGrp="1"/>
          </p:cNvSpPr>
          <p:nvPr>
            <p:ph type="body" sz="quarter" idx="10"/>
          </p:nvPr>
        </p:nvSpPr>
        <p:spPr>
          <a:xfrm>
            <a:off x="269263" y="1164657"/>
            <a:ext cx="3388338" cy="2259393"/>
          </a:xfrm>
        </p:spPr>
        <p:txBody>
          <a:bodyPr vert="horz" wrap="square" lIns="107536" tIns="67211" rIns="107536" bIns="67211" rtlCol="0" anchor="t">
            <a:spAutoFit/>
          </a:bodyPr>
          <a:lstStyle/>
          <a:p>
            <a:pPr marL="0" indent="0">
              <a:buNone/>
            </a:pPr>
            <a:r>
              <a:rPr lang="uk-UA" sz="2000" dirty="0"/>
              <a:t>Туристичні місця України та події.</a:t>
            </a:r>
            <a:endParaRPr lang="en-US" sz="2000" dirty="0"/>
          </a:p>
          <a:p>
            <a:pPr marL="0" indent="0">
              <a:buNone/>
            </a:pPr>
            <a:endParaRPr lang="en-US" sz="2000" dirty="0"/>
          </a:p>
          <a:p>
            <a:pPr marL="0" indent="0">
              <a:buNone/>
            </a:pPr>
            <a:endParaRPr lang="en-US" sz="2000" dirty="0"/>
          </a:p>
          <a:p>
            <a:pPr marL="0" indent="0">
              <a:buNone/>
            </a:pPr>
            <a:r>
              <a:rPr lang="en-US" sz="2000" dirty="0">
                <a:hlinkClick r:id="rId2"/>
              </a:rPr>
              <a:t>https://www.google.com/maps/d/viewer?mid=z8K60YZvAyvw.kjWTOyma-sGE</a:t>
            </a:r>
            <a:r>
              <a:rPr lang="uk-UA" sz="2000" dirty="0"/>
              <a:t> </a:t>
            </a:r>
            <a:endParaRPr lang="en-US" sz="2000" dirty="0"/>
          </a:p>
        </p:txBody>
      </p:sp>
      <p:pic>
        <p:nvPicPr>
          <p:cNvPr id="7" name="Picture 6"/>
          <p:cNvPicPr>
            <a:picLocks noChangeAspect="1"/>
          </p:cNvPicPr>
          <p:nvPr/>
        </p:nvPicPr>
        <p:blipFill>
          <a:blip r:embed="rId3"/>
          <a:stretch>
            <a:fillRect/>
          </a:stretch>
        </p:blipFill>
        <p:spPr>
          <a:xfrm>
            <a:off x="4250268" y="1164657"/>
            <a:ext cx="4619802" cy="3657600"/>
          </a:xfrm>
          <a:prstGeom prst="rect">
            <a:avLst/>
          </a:prstGeom>
        </p:spPr>
      </p:pic>
    </p:spTree>
    <p:extLst>
      <p:ext uri="{BB962C8B-B14F-4D97-AF65-F5344CB8AC3E}">
        <p14:creationId xmlns:p14="http://schemas.microsoft.com/office/powerpoint/2010/main" val="132476654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pped In Isra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328" y="293671"/>
            <a:ext cx="1950098"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1760269" y="1210159"/>
            <a:ext cx="6946184" cy="3657600"/>
          </a:xfrm>
          <a:prstGeom prst="rect">
            <a:avLst/>
          </a:prstGeom>
        </p:spPr>
      </p:pic>
      <p:pic>
        <p:nvPicPr>
          <p:cNvPr id="2052" name="Picture 4" descr="Mapped in Ukra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1953" y="293671"/>
            <a:ext cx="1714500" cy="571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226934" y="865172"/>
            <a:ext cx="7003333" cy="3657600"/>
          </a:xfrm>
          <a:prstGeom prst="rect">
            <a:avLst/>
          </a:prstGeom>
        </p:spPr>
      </p:pic>
    </p:spTree>
    <p:extLst>
      <p:ext uri="{BB962C8B-B14F-4D97-AF65-F5344CB8AC3E}">
        <p14:creationId xmlns:p14="http://schemas.microsoft.com/office/powerpoint/2010/main" val="1889347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3600" dirty="0" err="1"/>
              <a:t>Інформаційна</a:t>
            </a:r>
            <a:r>
              <a:rPr lang="ru-RU" sz="3600" dirty="0"/>
              <a:t> система </a:t>
            </a:r>
            <a:r>
              <a:rPr lang="ru-RU" sz="3600" dirty="0" err="1"/>
              <a:t>управління</a:t>
            </a:r>
            <a:r>
              <a:rPr lang="ru-RU" sz="3600" dirty="0"/>
              <a:t> </a:t>
            </a:r>
            <a:r>
              <a:rPr lang="ru-RU" sz="3600" dirty="0" err="1"/>
              <a:t>майном</a:t>
            </a:r>
            <a:r>
              <a:rPr lang="ru-RU" sz="3600" dirty="0"/>
              <a:t> </a:t>
            </a:r>
            <a:r>
              <a:rPr lang="ru-RU" sz="3600" dirty="0" err="1"/>
              <a:t>територіальної</a:t>
            </a:r>
            <a:r>
              <a:rPr lang="ru-RU" sz="3600" dirty="0"/>
              <a:t> </a:t>
            </a:r>
            <a:r>
              <a:rPr lang="ru-RU" sz="3600" dirty="0" err="1"/>
              <a:t>громади</a:t>
            </a:r>
            <a:r>
              <a:rPr lang="ru-RU" sz="3600" dirty="0"/>
              <a:t> </a:t>
            </a:r>
            <a:r>
              <a:rPr lang="ru-RU" sz="3600" dirty="0" err="1"/>
              <a:t>міста</a:t>
            </a:r>
            <a:r>
              <a:rPr lang="ru-RU" sz="3600" dirty="0"/>
              <a:t> </a:t>
            </a:r>
            <a:r>
              <a:rPr lang="ru-RU" sz="3600" dirty="0" err="1"/>
              <a:t>Києва</a:t>
            </a:r>
            <a:endParaRPr lang="ru-RU" sz="3600" dirty="0"/>
          </a:p>
        </p:txBody>
      </p:sp>
      <p:pic>
        <p:nvPicPr>
          <p:cNvPr id="5" name="Picture 4"/>
          <p:cNvPicPr>
            <a:picLocks noChangeAspect="1"/>
          </p:cNvPicPr>
          <p:nvPr/>
        </p:nvPicPr>
        <p:blipFill>
          <a:blip r:embed="rId2"/>
          <a:stretch>
            <a:fillRect/>
          </a:stretch>
        </p:blipFill>
        <p:spPr>
          <a:xfrm>
            <a:off x="386570" y="1394460"/>
            <a:ext cx="7136780" cy="3657600"/>
          </a:xfrm>
          <a:prstGeom prst="rect">
            <a:avLst/>
          </a:prstGeom>
        </p:spPr>
      </p:pic>
    </p:spTree>
    <p:extLst>
      <p:ext uri="{BB962C8B-B14F-4D97-AF65-F5344CB8AC3E}">
        <p14:creationId xmlns:p14="http://schemas.microsoft.com/office/powerpoint/2010/main" val="26588861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sz="3600" dirty="0" err="1"/>
              <a:t>УкрТрансГаз</a:t>
            </a:r>
            <a:r>
              <a:rPr lang="uk-UA" sz="3600" dirty="0"/>
              <a:t> </a:t>
            </a:r>
            <a:endParaRPr lang="ru-RU" sz="3600" dirty="0"/>
          </a:p>
        </p:txBody>
      </p:sp>
      <p:sp>
        <p:nvSpPr>
          <p:cNvPr id="5" name="Text Placeholder 1"/>
          <p:cNvSpPr>
            <a:spLocks noGrp="1"/>
          </p:cNvSpPr>
          <p:nvPr>
            <p:ph type="body" sz="quarter" idx="10"/>
          </p:nvPr>
        </p:nvSpPr>
        <p:spPr>
          <a:xfrm>
            <a:off x="269262" y="1164657"/>
            <a:ext cx="3975479" cy="2813391"/>
          </a:xfrm>
        </p:spPr>
        <p:txBody>
          <a:bodyPr/>
          <a:lstStyle/>
          <a:p>
            <a:pPr marL="0" indent="0">
              <a:buNone/>
            </a:pPr>
            <a:r>
              <a:rPr lang="uk-UA" sz="2000" dirty="0"/>
              <a:t>На карті показані трубопроводи через які газ потрапляє до України і через які залишає її. Показані сховища а також скільки газу закачано та викачано за добу і багато іншого</a:t>
            </a:r>
            <a:r>
              <a:rPr lang="en-US" sz="2000" dirty="0"/>
              <a:t>.</a:t>
            </a:r>
          </a:p>
          <a:p>
            <a:pPr marL="0" indent="0">
              <a:buNone/>
            </a:pPr>
            <a:endParaRPr lang="en-US" sz="2000" dirty="0"/>
          </a:p>
          <a:p>
            <a:pPr marL="0" indent="0">
              <a:buNone/>
            </a:pPr>
            <a:r>
              <a:rPr lang="en-US" sz="2000" dirty="0">
                <a:hlinkClick r:id="rId2"/>
              </a:rPr>
              <a:t>http://utg.ua/live/</a:t>
            </a:r>
            <a:r>
              <a:rPr lang="en-US" sz="2000" dirty="0"/>
              <a:t> </a:t>
            </a:r>
            <a:endParaRPr lang="uk-UA" sz="2000" dirty="0"/>
          </a:p>
          <a:p>
            <a:pPr marL="0" indent="0">
              <a:buNone/>
            </a:pPr>
            <a:endParaRPr lang="en-US" sz="2000" dirty="0"/>
          </a:p>
        </p:txBody>
      </p:sp>
      <p:pic>
        <p:nvPicPr>
          <p:cNvPr id="6" name="Picture 5"/>
          <p:cNvPicPr>
            <a:picLocks noChangeAspect="1"/>
          </p:cNvPicPr>
          <p:nvPr/>
        </p:nvPicPr>
        <p:blipFill>
          <a:blip r:embed="rId3"/>
          <a:stretch>
            <a:fillRect/>
          </a:stretch>
        </p:blipFill>
        <p:spPr>
          <a:xfrm>
            <a:off x="4596096" y="353252"/>
            <a:ext cx="4273974" cy="4572000"/>
          </a:xfrm>
          <a:prstGeom prst="rect">
            <a:avLst/>
          </a:prstGeom>
        </p:spPr>
      </p:pic>
    </p:spTree>
    <p:extLst>
      <p:ext uri="{BB962C8B-B14F-4D97-AF65-F5344CB8AC3E}">
        <p14:creationId xmlns:p14="http://schemas.microsoft.com/office/powerpoint/2010/main" val="17878398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0"/>
            <a:ext cx="7429500" cy="5143500"/>
          </a:xfrm>
          <a:prstGeom prst="rect">
            <a:avLst/>
          </a:prstGeom>
        </p:spPr>
      </p:pic>
      <p:sp>
        <p:nvSpPr>
          <p:cNvPr id="6" name="Заголовок 1"/>
          <p:cNvSpPr txBox="1">
            <a:spLocks/>
          </p:cNvSpPr>
          <p:nvPr/>
        </p:nvSpPr>
        <p:spPr>
          <a:xfrm>
            <a:off x="1043050" y="0"/>
            <a:ext cx="5288094" cy="467148"/>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uk-UA" sz="1500" b="1" dirty="0">
                <a:solidFill>
                  <a:schemeClr val="bg1">
                    <a:lumMod val="95000"/>
                  </a:schemeClr>
                </a:solidFill>
                <a:latin typeface="Trebuchet MS" panose="020B0603020202020204" pitchFamily="34" charset="0"/>
                <a:cs typeface="Arial" panose="020B0604020202020204" pitchFamily="34" charset="0"/>
              </a:rPr>
              <a:t>Найбільш популярні набори даних</a:t>
            </a:r>
            <a:endParaRPr lang="ru-RU" sz="1500" b="1" dirty="0">
              <a:solidFill>
                <a:schemeClr val="bg1">
                  <a:lumMod val="95000"/>
                </a:schemeClr>
              </a:solidFill>
              <a:latin typeface="Trebuchet MS" panose="020B0603020202020204" pitchFamily="34" charset="0"/>
              <a:cs typeface="Arial" panose="020B0604020202020204" pitchFamily="34" charset="0"/>
            </a:endParaRPr>
          </a:p>
        </p:txBody>
      </p:sp>
      <p:pic>
        <p:nvPicPr>
          <p:cNvPr id="4" name="Рисунок 3"/>
          <p:cNvPicPr>
            <a:picLocks noChangeAspect="1"/>
          </p:cNvPicPr>
          <p:nvPr/>
        </p:nvPicPr>
        <p:blipFill rotWithShape="1">
          <a:blip r:embed="rId3"/>
          <a:srcRect l="29971" t="20000" r="33014" b="5625"/>
          <a:stretch/>
        </p:blipFill>
        <p:spPr>
          <a:xfrm>
            <a:off x="868680" y="685800"/>
            <a:ext cx="4892041" cy="4080510"/>
          </a:xfrm>
          <a:prstGeom prst="rect">
            <a:avLst/>
          </a:prstGeom>
        </p:spPr>
      </p:pic>
      <p:sp>
        <p:nvSpPr>
          <p:cNvPr id="5" name="TextBox 4"/>
          <p:cNvSpPr txBox="1"/>
          <p:nvPr/>
        </p:nvSpPr>
        <p:spPr>
          <a:xfrm>
            <a:off x="5760721" y="1312069"/>
            <a:ext cx="2537459" cy="2031325"/>
          </a:xfrm>
          <a:prstGeom prst="rect">
            <a:avLst/>
          </a:prstGeom>
          <a:noFill/>
          <a:ln>
            <a:noFill/>
          </a:ln>
        </p:spPr>
        <p:txBody>
          <a:bodyPr wrap="square">
            <a:spAutoFit/>
          </a:bodyPr>
          <a:lstStyle/>
          <a:p>
            <a:pPr marL="257175" indent="-257175" algn="just" defTabSz="748208">
              <a:buFont typeface="Wingdings" panose="05000000000000000000" pitchFamily="2" charset="2"/>
              <a:buChar char="ü"/>
              <a:defRPr/>
            </a:pPr>
            <a:r>
              <a:rPr lang="uk-UA" sz="1050" dirty="0">
                <a:solidFill>
                  <a:srgbClr val="002060"/>
                </a:solidFill>
              </a:rPr>
              <a:t>Електронні сервіси для мешканців щодо роботи міського транспорту  є трендом  для європейських міст</a:t>
            </a:r>
          </a:p>
          <a:p>
            <a:pPr marL="257175" indent="-257175" algn="just" defTabSz="748208">
              <a:buFont typeface="Wingdings" panose="05000000000000000000" pitchFamily="2" charset="2"/>
              <a:buChar char="ü"/>
              <a:defRPr/>
            </a:pPr>
            <a:endParaRPr lang="uk-UA" sz="1050" dirty="0">
              <a:solidFill>
                <a:srgbClr val="002060"/>
              </a:solidFill>
            </a:endParaRPr>
          </a:p>
          <a:p>
            <a:pPr marL="257175" indent="-257175" algn="just" defTabSz="748208">
              <a:buFont typeface="Wingdings" panose="05000000000000000000" pitchFamily="2" charset="2"/>
              <a:buChar char="ü"/>
              <a:defRPr/>
            </a:pPr>
            <a:r>
              <a:rPr lang="uk-UA" sz="1050" dirty="0">
                <a:solidFill>
                  <a:srgbClr val="002060"/>
                </a:solidFill>
              </a:rPr>
              <a:t>Майже кожна країна має електронні сервіси в агропромисловому секторі щодо моніторингу полів</a:t>
            </a:r>
          </a:p>
          <a:p>
            <a:pPr algn="just" defTabSz="748208">
              <a:defRPr/>
            </a:pPr>
            <a:endParaRPr lang="uk-UA" sz="1050" dirty="0">
              <a:solidFill>
                <a:srgbClr val="002060"/>
              </a:solidFill>
            </a:endParaRPr>
          </a:p>
          <a:p>
            <a:pPr marL="257175" indent="-257175" algn="just" defTabSz="748208">
              <a:buFont typeface="Wingdings" panose="05000000000000000000" pitchFamily="2" charset="2"/>
              <a:buChar char="ü"/>
              <a:defRPr/>
            </a:pPr>
            <a:r>
              <a:rPr lang="uk-UA" sz="1050" dirty="0">
                <a:solidFill>
                  <a:srgbClr val="002060"/>
                </a:solidFill>
              </a:rPr>
              <a:t>Все більше країн запроваджують електронні сервіси у сфері харчування, походження й якості товарів</a:t>
            </a:r>
          </a:p>
        </p:txBody>
      </p:sp>
    </p:spTree>
    <p:extLst>
      <p:ext uri="{BB962C8B-B14F-4D97-AF65-F5344CB8AC3E}">
        <p14:creationId xmlns:p14="http://schemas.microsoft.com/office/powerpoint/2010/main" val="105013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Tesla Club Ukraine</a:t>
            </a:r>
            <a:endParaRPr lang="ru-RU" sz="3600" dirty="0"/>
          </a:p>
        </p:txBody>
      </p:sp>
      <p:sp>
        <p:nvSpPr>
          <p:cNvPr id="5" name="Text Placeholder 1"/>
          <p:cNvSpPr>
            <a:spLocks noGrp="1"/>
          </p:cNvSpPr>
          <p:nvPr>
            <p:ph type="body" sz="quarter" idx="10"/>
          </p:nvPr>
        </p:nvSpPr>
        <p:spPr>
          <a:xfrm>
            <a:off x="269262" y="1164657"/>
            <a:ext cx="3975479" cy="1366841"/>
          </a:xfrm>
        </p:spPr>
        <p:txBody>
          <a:bodyPr/>
          <a:lstStyle/>
          <a:p>
            <a:pPr marL="0" indent="0">
              <a:buNone/>
            </a:pPr>
            <a:r>
              <a:rPr lang="uk-UA" sz="2000" dirty="0"/>
              <a:t>Мережа заправок для електромобілів.</a:t>
            </a:r>
            <a:endParaRPr lang="en-US" sz="2000" dirty="0"/>
          </a:p>
          <a:p>
            <a:pPr marL="0" indent="0">
              <a:buNone/>
            </a:pPr>
            <a:endParaRPr lang="en-US" sz="2000" dirty="0"/>
          </a:p>
          <a:p>
            <a:pPr marL="0" indent="0">
              <a:buNone/>
            </a:pPr>
            <a:r>
              <a:rPr lang="en-US" sz="2000" dirty="0">
                <a:hlinkClick r:id="rId2"/>
              </a:rPr>
              <a:t>http://tesla-club.com.ua/gmap</a:t>
            </a:r>
            <a:r>
              <a:rPr lang="ru-RU" sz="2000" dirty="0"/>
              <a:t> </a:t>
            </a:r>
            <a:endParaRPr lang="en-US" sz="2000" dirty="0"/>
          </a:p>
        </p:txBody>
      </p:sp>
      <p:pic>
        <p:nvPicPr>
          <p:cNvPr id="2" name="Picture 1"/>
          <p:cNvPicPr>
            <a:picLocks noChangeAspect="1"/>
          </p:cNvPicPr>
          <p:nvPr/>
        </p:nvPicPr>
        <p:blipFill>
          <a:blip r:embed="rId3"/>
          <a:stretch>
            <a:fillRect/>
          </a:stretch>
        </p:blipFill>
        <p:spPr>
          <a:xfrm>
            <a:off x="4011854" y="834133"/>
            <a:ext cx="5004856" cy="4114800"/>
          </a:xfrm>
          <a:prstGeom prst="rect">
            <a:avLst/>
          </a:prstGeom>
        </p:spPr>
      </p:pic>
    </p:spTree>
    <p:extLst>
      <p:ext uri="{BB962C8B-B14F-4D97-AF65-F5344CB8AC3E}">
        <p14:creationId xmlns:p14="http://schemas.microsoft.com/office/powerpoint/2010/main" val="136042001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UA Roads</a:t>
            </a:r>
            <a:endParaRPr lang="ru-RU" sz="3600" dirty="0"/>
          </a:p>
        </p:txBody>
      </p:sp>
      <p:sp>
        <p:nvSpPr>
          <p:cNvPr id="5" name="Text Placeholder 1"/>
          <p:cNvSpPr>
            <a:spLocks noGrp="1"/>
          </p:cNvSpPr>
          <p:nvPr>
            <p:ph type="body" sz="quarter" idx="10"/>
          </p:nvPr>
        </p:nvSpPr>
        <p:spPr>
          <a:xfrm>
            <a:off x="274075" y="789267"/>
            <a:ext cx="3975479" cy="412734"/>
          </a:xfrm>
        </p:spPr>
        <p:txBody>
          <a:bodyPr/>
          <a:lstStyle/>
          <a:p>
            <a:pPr marL="0" indent="0">
              <a:buNone/>
            </a:pPr>
            <a:r>
              <a:rPr lang="en-US" sz="2000" dirty="0">
                <a:hlinkClick r:id="rId2"/>
              </a:rPr>
              <a:t>http://uaroads.com/</a:t>
            </a:r>
            <a:r>
              <a:rPr lang="en-US" sz="2000" dirty="0"/>
              <a:t> </a:t>
            </a:r>
          </a:p>
        </p:txBody>
      </p:sp>
      <p:pic>
        <p:nvPicPr>
          <p:cNvPr id="4" name="Picture 3"/>
          <p:cNvPicPr>
            <a:picLocks noChangeAspect="1"/>
          </p:cNvPicPr>
          <p:nvPr/>
        </p:nvPicPr>
        <p:blipFill>
          <a:blip r:embed="rId3"/>
          <a:stretch>
            <a:fillRect/>
          </a:stretch>
        </p:blipFill>
        <p:spPr>
          <a:xfrm>
            <a:off x="1199052" y="1414914"/>
            <a:ext cx="7849701" cy="3657600"/>
          </a:xfrm>
          <a:prstGeom prst="rect">
            <a:avLst/>
          </a:prstGeom>
        </p:spPr>
      </p:pic>
    </p:spTree>
    <p:extLst>
      <p:ext uri="{BB962C8B-B14F-4D97-AF65-F5344CB8AC3E}">
        <p14:creationId xmlns:p14="http://schemas.microsoft.com/office/powerpoint/2010/main" val="289512348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ph type="body" sz="quarter" idx="10"/>
          </p:nvPr>
        </p:nvSpPr>
        <p:spPr>
          <a:xfrm>
            <a:off x="269262" y="1164657"/>
            <a:ext cx="3975479" cy="3613610"/>
          </a:xfrm>
        </p:spPr>
        <p:txBody>
          <a:bodyPr/>
          <a:lstStyle/>
          <a:p>
            <a:pPr marL="0" indent="0">
              <a:buNone/>
            </a:pPr>
            <a:r>
              <a:rPr lang="ru-RU" sz="2000" dirty="0" err="1"/>
              <a:t>Перелік</a:t>
            </a:r>
            <a:r>
              <a:rPr lang="ru-RU" sz="2000" dirty="0"/>
              <a:t> </a:t>
            </a:r>
            <a:r>
              <a:rPr lang="ru-RU" sz="2000" dirty="0" err="1"/>
              <a:t>медичних</a:t>
            </a:r>
            <a:r>
              <a:rPr lang="ru-RU" sz="2000" dirty="0"/>
              <a:t> </a:t>
            </a:r>
            <a:r>
              <a:rPr lang="ru-RU" sz="2000" dirty="0" err="1"/>
              <a:t>закладів</a:t>
            </a:r>
            <a:r>
              <a:rPr lang="ru-RU" sz="2000" dirty="0"/>
              <a:t>, де </a:t>
            </a:r>
            <a:r>
              <a:rPr lang="ru-RU" sz="2000" dirty="0" err="1"/>
              <a:t>можна</a:t>
            </a:r>
            <a:r>
              <a:rPr lang="ru-RU" sz="2000" dirty="0"/>
              <a:t> </a:t>
            </a:r>
            <a:r>
              <a:rPr lang="ru-RU" sz="2000" dirty="0" err="1"/>
              <a:t>здати</a:t>
            </a:r>
            <a:r>
              <a:rPr lang="ru-RU" sz="2000" dirty="0"/>
              <a:t> кров, а </a:t>
            </a:r>
            <a:r>
              <a:rPr lang="ru-RU" sz="2000" dirty="0" err="1"/>
              <a:t>також</a:t>
            </a:r>
            <a:r>
              <a:rPr lang="ru-RU" sz="2000" dirty="0"/>
              <a:t> </a:t>
            </a:r>
            <a:r>
              <a:rPr lang="ru-RU" sz="2000" dirty="0" err="1"/>
              <a:t>медичних</a:t>
            </a:r>
            <a:r>
              <a:rPr lang="ru-RU" sz="2000" dirty="0"/>
              <a:t> </a:t>
            </a:r>
            <a:r>
              <a:rPr lang="ru-RU" sz="2000" dirty="0" err="1"/>
              <a:t>лабораторій</a:t>
            </a:r>
            <a:r>
              <a:rPr lang="ru-RU" sz="2000" dirty="0"/>
              <a:t> "</a:t>
            </a:r>
            <a:r>
              <a:rPr lang="ru-RU" sz="2000" dirty="0" err="1"/>
              <a:t>Сінево</a:t>
            </a:r>
            <a:r>
              <a:rPr lang="ru-RU" sz="2000" dirty="0"/>
              <a:t>", де </a:t>
            </a:r>
            <a:r>
              <a:rPr lang="ru-RU" sz="2000" dirty="0" err="1"/>
              <a:t>приймють</a:t>
            </a:r>
            <a:r>
              <a:rPr lang="ru-RU" sz="2000" dirty="0"/>
              <a:t> кров для </a:t>
            </a:r>
            <a:r>
              <a:rPr lang="ru-RU" sz="2000" dirty="0" err="1"/>
              <a:t>аналізів</a:t>
            </a:r>
            <a:r>
              <a:rPr lang="ru-RU" sz="2000" dirty="0"/>
              <a:t>.</a:t>
            </a:r>
          </a:p>
          <a:p>
            <a:pPr marL="0" indent="0">
              <a:buNone/>
            </a:pPr>
            <a:endParaRPr lang="en-US" sz="2000" dirty="0"/>
          </a:p>
          <a:p>
            <a:pPr marL="0" indent="0">
              <a:buNone/>
            </a:pPr>
            <a:r>
              <a:rPr lang="uk-UA" sz="2000" dirty="0"/>
              <a:t>Де здати кров?</a:t>
            </a:r>
            <a:endParaRPr lang="ru-RU" sz="2000" dirty="0"/>
          </a:p>
          <a:p>
            <a:pPr marL="0" indent="0">
              <a:buNone/>
            </a:pPr>
            <a:r>
              <a:rPr lang="en-US" sz="2000" dirty="0">
                <a:hlinkClick r:id="rId2"/>
              </a:rPr>
              <a:t>https://donor.ua/centers/map</a:t>
            </a:r>
            <a:r>
              <a:rPr lang="ru-RU" sz="2000" dirty="0"/>
              <a:t> </a:t>
            </a:r>
          </a:p>
          <a:p>
            <a:pPr marL="0" indent="0">
              <a:buNone/>
            </a:pPr>
            <a:endParaRPr lang="ru-RU" sz="2000" dirty="0"/>
          </a:p>
          <a:p>
            <a:pPr marL="0" indent="0">
              <a:buNone/>
            </a:pPr>
            <a:endParaRPr lang="ru-RU" sz="2000" dirty="0"/>
          </a:p>
          <a:p>
            <a:pPr marL="0" indent="0">
              <a:buNone/>
            </a:pPr>
            <a:r>
              <a:rPr lang="ru-RU" sz="2000" dirty="0"/>
              <a:t>Статистика</a:t>
            </a:r>
          </a:p>
          <a:p>
            <a:pPr marL="0" indent="0">
              <a:buNone/>
            </a:pPr>
            <a:r>
              <a:rPr lang="en-US" sz="2000" dirty="0">
                <a:hlinkClick r:id="rId3"/>
              </a:rPr>
              <a:t>https://donor.ua/statistics/maps</a:t>
            </a:r>
            <a:r>
              <a:rPr lang="en-US" sz="2000" dirty="0"/>
              <a:t> </a:t>
            </a:r>
          </a:p>
        </p:txBody>
      </p:sp>
      <p:pic>
        <p:nvPicPr>
          <p:cNvPr id="2" name="Picture 1"/>
          <p:cNvPicPr>
            <a:picLocks noChangeAspect="1"/>
          </p:cNvPicPr>
          <p:nvPr/>
        </p:nvPicPr>
        <p:blipFill>
          <a:blip r:embed="rId4"/>
          <a:stretch>
            <a:fillRect/>
          </a:stretch>
        </p:blipFill>
        <p:spPr>
          <a:xfrm>
            <a:off x="5164103" y="296699"/>
            <a:ext cx="3705967" cy="4572000"/>
          </a:xfrm>
          <a:prstGeom prst="rect">
            <a:avLst/>
          </a:prstGeom>
        </p:spPr>
      </p:pic>
      <p:pic>
        <p:nvPicPr>
          <p:cNvPr id="1026" name="Picture 2" descr="https://donor.ua/Content/Images/logo-color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956" y="343245"/>
            <a:ext cx="2419502" cy="54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37759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donor.ua/Content/Images/logo-colo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56" y="343245"/>
            <a:ext cx="2419502" cy="548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195778" y="1165528"/>
            <a:ext cx="8720276" cy="3657600"/>
          </a:xfrm>
          <a:prstGeom prst="rect">
            <a:avLst/>
          </a:prstGeom>
        </p:spPr>
      </p:pic>
    </p:spTree>
    <p:extLst>
      <p:ext uri="{BB962C8B-B14F-4D97-AF65-F5344CB8AC3E}">
        <p14:creationId xmlns:p14="http://schemas.microsoft.com/office/powerpoint/2010/main" val="17107717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donor.ua/Content/Images/logo-colo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56" y="343245"/>
            <a:ext cx="2419502" cy="548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a:xfrm>
            <a:off x="0" y="4855416"/>
            <a:ext cx="7815959" cy="288084"/>
          </a:xfrm>
        </p:spPr>
        <p:txBody>
          <a:bodyPr/>
          <a:lstStyle/>
          <a:p>
            <a:pPr marL="0" indent="0">
              <a:buNone/>
            </a:pPr>
            <a:r>
              <a:rPr lang="en-US" sz="1050" dirty="0">
                <a:hlinkClick r:id="rId3"/>
              </a:rPr>
              <a:t>https://www.google.com/maps/d/viewer?mid=z2LSMPpVecbU.kNjcLdf0IsYs</a:t>
            </a:r>
            <a:r>
              <a:rPr lang="en-US" sz="1050" dirty="0"/>
              <a:t> </a:t>
            </a:r>
          </a:p>
        </p:txBody>
      </p:sp>
      <p:pic>
        <p:nvPicPr>
          <p:cNvPr id="2" name="Picture 1"/>
          <p:cNvPicPr>
            <a:picLocks noChangeAspect="1"/>
          </p:cNvPicPr>
          <p:nvPr/>
        </p:nvPicPr>
        <p:blipFill>
          <a:blip r:embed="rId4"/>
          <a:stretch>
            <a:fillRect/>
          </a:stretch>
        </p:blipFill>
        <p:spPr>
          <a:xfrm>
            <a:off x="1117158" y="1044850"/>
            <a:ext cx="6991738" cy="3657600"/>
          </a:xfrm>
          <a:prstGeom prst="rect">
            <a:avLst/>
          </a:prstGeom>
        </p:spPr>
      </p:pic>
    </p:spTree>
    <p:extLst>
      <p:ext uri="{BB962C8B-B14F-4D97-AF65-F5344CB8AC3E}">
        <p14:creationId xmlns:p14="http://schemas.microsoft.com/office/powerpoint/2010/main" val="427271667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donor.ua/Content/Images/logo-colo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56" y="343245"/>
            <a:ext cx="2419502" cy="548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a:xfrm>
            <a:off x="269262" y="1568689"/>
            <a:ext cx="7777458" cy="2684125"/>
          </a:xfrm>
        </p:spPr>
        <p:txBody>
          <a:bodyPr/>
          <a:lstStyle/>
          <a:p>
            <a:pPr marL="457200" indent="-457200">
              <a:buFont typeface="+mj-lt"/>
              <a:buAutoNum type="arabicPeriod"/>
            </a:pPr>
            <a:r>
              <a:rPr lang="uk-UA" sz="2400" dirty="0"/>
              <a:t>Експортуємо дані в </a:t>
            </a:r>
            <a:r>
              <a:rPr lang="en-US" sz="2400" dirty="0" err="1"/>
              <a:t>kml</a:t>
            </a:r>
            <a:r>
              <a:rPr lang="en-US" sz="2400" dirty="0"/>
              <a:t> </a:t>
            </a:r>
            <a:r>
              <a:rPr lang="uk-UA" sz="2400" dirty="0"/>
              <a:t>формат - </a:t>
            </a:r>
            <a:r>
              <a:rPr lang="en-US" sz="2400" dirty="0">
                <a:hlinkClick r:id="rId3"/>
              </a:rPr>
              <a:t>https://donor.ua/kml/centers</a:t>
            </a:r>
            <a:r>
              <a:rPr lang="en-US" sz="2400" dirty="0"/>
              <a:t>.</a:t>
            </a:r>
          </a:p>
          <a:p>
            <a:pPr marL="457200" indent="-457200">
              <a:buFont typeface="+mj-lt"/>
              <a:buAutoNum type="arabicPeriod"/>
            </a:pPr>
            <a:r>
              <a:rPr lang="uk-UA" sz="2400" dirty="0"/>
              <a:t>Заходимо в </a:t>
            </a:r>
            <a:r>
              <a:rPr lang="en-US" sz="2400" dirty="0">
                <a:hlinkClick r:id="rId4"/>
              </a:rPr>
              <a:t>Google My Maps</a:t>
            </a:r>
            <a:r>
              <a:rPr lang="en-US" sz="2400" dirty="0"/>
              <a:t>, </a:t>
            </a:r>
            <a:r>
              <a:rPr lang="uk-UA" sz="2400" dirty="0"/>
              <a:t>створюємо нову карту.</a:t>
            </a:r>
          </a:p>
          <a:p>
            <a:pPr marL="457200" indent="-457200">
              <a:buFont typeface="+mj-lt"/>
              <a:buAutoNum type="arabicPeriod"/>
            </a:pPr>
            <a:r>
              <a:rPr lang="uk-UA" sz="2400" dirty="0"/>
              <a:t>Завантажуємо </a:t>
            </a:r>
            <a:r>
              <a:rPr lang="en-US" sz="2400" dirty="0" err="1"/>
              <a:t>kml</a:t>
            </a:r>
            <a:r>
              <a:rPr lang="en-US" sz="2400" dirty="0"/>
              <a:t> </a:t>
            </a:r>
            <a:r>
              <a:rPr lang="uk-UA" sz="2400" dirty="0"/>
              <a:t>шари (один або декілька).</a:t>
            </a:r>
          </a:p>
          <a:p>
            <a:pPr marL="457200" indent="-457200">
              <a:buFont typeface="+mj-lt"/>
              <a:buAutoNum type="arabicPeriod"/>
            </a:pPr>
            <a:r>
              <a:rPr lang="uk-UA" sz="2400" dirty="0"/>
              <a:t>Налаштовуємо, зберігаємо, шаримо.</a:t>
            </a:r>
            <a:br>
              <a:rPr lang="en-US" sz="2400" dirty="0"/>
            </a:br>
            <a:br>
              <a:rPr lang="en-US" sz="2400" dirty="0"/>
            </a:br>
            <a:r>
              <a:rPr lang="en-US" sz="2400" dirty="0">
                <a:hlinkClick r:id="rId5"/>
              </a:rPr>
              <a:t>https://donor.ua/blog/2043</a:t>
            </a:r>
            <a:r>
              <a:rPr lang="en-US" sz="2400" dirty="0"/>
              <a:t> </a:t>
            </a:r>
          </a:p>
        </p:txBody>
      </p:sp>
    </p:spTree>
    <p:extLst>
      <p:ext uri="{BB962C8B-B14F-4D97-AF65-F5344CB8AC3E}">
        <p14:creationId xmlns:p14="http://schemas.microsoft.com/office/powerpoint/2010/main" val="380786447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sz="3600" dirty="0"/>
              <a:t>Процес</a:t>
            </a:r>
            <a:endParaRPr lang="ru-RU" sz="3600" dirty="0"/>
          </a:p>
        </p:txBody>
      </p:sp>
      <p:sp>
        <p:nvSpPr>
          <p:cNvPr id="5" name="Text Placeholder 1"/>
          <p:cNvSpPr>
            <a:spLocks noGrp="1"/>
          </p:cNvSpPr>
          <p:nvPr>
            <p:ph type="body" sz="quarter" idx="10"/>
          </p:nvPr>
        </p:nvSpPr>
        <p:spPr>
          <a:xfrm>
            <a:off x="269262" y="1164657"/>
            <a:ext cx="5140136" cy="3275056"/>
          </a:xfrm>
        </p:spPr>
        <p:txBody>
          <a:bodyPr/>
          <a:lstStyle/>
          <a:p>
            <a:pPr marL="457200" indent="-457200">
              <a:buFont typeface="+mj-lt"/>
              <a:buAutoNum type="arabicPeriod"/>
            </a:pPr>
            <a:r>
              <a:rPr lang="uk-UA" sz="2000" dirty="0"/>
              <a:t>Дослідження проблеми</a:t>
            </a:r>
          </a:p>
          <a:p>
            <a:pPr marL="457200" indent="-457200">
              <a:buFont typeface="+mj-lt"/>
              <a:buAutoNum type="arabicPeriod"/>
            </a:pPr>
            <a:r>
              <a:rPr lang="uk-UA" sz="2000" dirty="0"/>
              <a:t>Збір та аналіз поточних рішень, вивчення світового досвіду.</a:t>
            </a:r>
          </a:p>
          <a:p>
            <a:pPr marL="457200" indent="-457200">
              <a:buFont typeface="+mj-lt"/>
              <a:buAutoNum type="arabicPeriod"/>
            </a:pPr>
            <a:r>
              <a:rPr lang="uk-UA" sz="2000" dirty="0"/>
              <a:t>Участь в креативному </a:t>
            </a:r>
            <a:r>
              <a:rPr lang="uk-UA" sz="2000" dirty="0" err="1"/>
              <a:t>вікенді</a:t>
            </a:r>
            <a:r>
              <a:rPr lang="uk-UA" sz="2000" dirty="0"/>
              <a:t> – створення команди та презентація ідеї/проекту.</a:t>
            </a:r>
          </a:p>
          <a:p>
            <a:pPr marL="457200" indent="-457200">
              <a:buFont typeface="+mj-lt"/>
              <a:buAutoNum type="arabicPeriod"/>
            </a:pPr>
            <a:r>
              <a:rPr lang="uk-UA" sz="2000" dirty="0"/>
              <a:t>Інкубаційна програма (</a:t>
            </a:r>
            <a:r>
              <a:rPr lang="en-US" sz="2000" dirty="0"/>
              <a:t>Mentor Days</a:t>
            </a:r>
            <a:r>
              <a:rPr lang="uk-UA" sz="2000" dirty="0"/>
              <a:t>).</a:t>
            </a:r>
            <a:endParaRPr lang="en-US" sz="2000" dirty="0"/>
          </a:p>
          <a:p>
            <a:pPr marL="457200" indent="-457200">
              <a:buFont typeface="+mj-lt"/>
              <a:buAutoNum type="arabicPeriod"/>
            </a:pPr>
            <a:r>
              <a:rPr lang="en-US" sz="2000" dirty="0"/>
              <a:t>Demo Day.</a:t>
            </a:r>
          </a:p>
          <a:p>
            <a:pPr marL="457200" indent="-457200">
              <a:buFont typeface="+mj-lt"/>
              <a:buAutoNum type="arabicPeriod"/>
            </a:pPr>
            <a:r>
              <a:rPr lang="ru-RU" sz="2000" dirty="0" err="1"/>
              <a:t>Отримання</a:t>
            </a:r>
            <a:r>
              <a:rPr lang="ru-RU" sz="2000" dirty="0"/>
              <a:t> </a:t>
            </a:r>
            <a:r>
              <a:rPr lang="uk-UA" sz="2000" dirty="0"/>
              <a:t>фінансування та підтримки.</a:t>
            </a:r>
          </a:p>
          <a:p>
            <a:pPr marL="457200" indent="-457200">
              <a:buFont typeface="+mj-lt"/>
              <a:buAutoNum type="arabicPeriod"/>
            </a:pPr>
            <a:r>
              <a:rPr lang="uk-UA" sz="2000" dirty="0"/>
              <a:t>Розвиток!</a:t>
            </a:r>
            <a:endParaRPr lang="en-US" sz="2000" dirty="0"/>
          </a:p>
        </p:txBody>
      </p:sp>
    </p:spTree>
    <p:extLst>
      <p:ext uri="{BB962C8B-B14F-4D97-AF65-F5344CB8AC3E}">
        <p14:creationId xmlns:p14="http://schemas.microsoft.com/office/powerpoint/2010/main" val="174581720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62" y="899974"/>
            <a:ext cx="5255639" cy="3859831"/>
          </a:xfrm>
        </p:spPr>
        <p:txBody>
          <a:bodyPr/>
          <a:lstStyle/>
          <a:p>
            <a:pPr marL="0" indent="0">
              <a:buNone/>
            </a:pPr>
            <a:endParaRPr lang="en-US" sz="3200" dirty="0"/>
          </a:p>
          <a:p>
            <a:pPr marL="0" indent="0">
              <a:buNone/>
            </a:pPr>
            <a:r>
              <a:rPr lang="ru-RU" sz="3200" dirty="0"/>
              <a:t>Олександр </a:t>
            </a:r>
            <a:r>
              <a:rPr lang="ru-RU" sz="3200" dirty="0" err="1"/>
              <a:t>Краковецький</a:t>
            </a:r>
            <a:endParaRPr lang="en-US" sz="3200" dirty="0"/>
          </a:p>
          <a:p>
            <a:pPr marL="0" indent="0">
              <a:buNone/>
            </a:pPr>
            <a:r>
              <a:rPr lang="en-US" sz="1800" dirty="0"/>
              <a:t>CEO, DevRain Solutions</a:t>
            </a:r>
          </a:p>
          <a:p>
            <a:pPr marL="0" indent="0">
              <a:buNone/>
            </a:pPr>
            <a:r>
              <a:rPr lang="ru-RU" sz="1800" dirty="0" err="1"/>
              <a:t>Експерт</a:t>
            </a:r>
            <a:r>
              <a:rPr lang="ru-RU" sz="1800" dirty="0"/>
              <a:t> Державного </a:t>
            </a:r>
            <a:r>
              <a:rPr lang="uk-UA" sz="1800" dirty="0"/>
              <a:t>агентства з питань електронного урядування України при підтримці ПРООН</a:t>
            </a:r>
            <a:endParaRPr lang="en-US" sz="1800" dirty="0"/>
          </a:p>
          <a:p>
            <a:pPr marL="0" indent="0">
              <a:buNone/>
            </a:pPr>
            <a:r>
              <a:rPr lang="ru-RU" sz="1800" dirty="0"/>
              <a:t>Координатор </a:t>
            </a:r>
            <a:r>
              <a:rPr lang="en-US" sz="1800" dirty="0"/>
              <a:t>EGAP Challenge</a:t>
            </a:r>
            <a:br>
              <a:rPr lang="uk-UA" sz="2000" dirty="0"/>
            </a:br>
            <a:endParaRPr lang="en-US" sz="2000" dirty="0"/>
          </a:p>
          <a:p>
            <a:pPr marL="0" indent="0">
              <a:buNone/>
            </a:pPr>
            <a:r>
              <a:rPr lang="en-US" sz="2000" dirty="0">
                <a:hlinkClick r:id="rId2"/>
              </a:rPr>
              <a:t>alex.krakovetskiy@devrain.com</a:t>
            </a:r>
            <a:r>
              <a:rPr lang="ru-RU" sz="2000" dirty="0"/>
              <a:t> </a:t>
            </a:r>
          </a:p>
          <a:p>
            <a:pPr marL="0" indent="0">
              <a:buNone/>
            </a:pPr>
            <a:r>
              <a:rPr lang="en-US" sz="2000" dirty="0">
                <a:hlinkClick r:id="rId3"/>
              </a:rPr>
              <a:t>https://www.facebook.com/alex.krakovetskiy</a:t>
            </a:r>
            <a:r>
              <a:rPr lang="ru-RU" sz="2000" dirty="0"/>
              <a:t> </a:t>
            </a:r>
          </a:p>
          <a:p>
            <a:pPr marL="0" indent="0">
              <a:buNone/>
            </a:pPr>
            <a:r>
              <a:rPr lang="en-US" sz="2000" dirty="0"/>
              <a:t>@</a:t>
            </a:r>
            <a:r>
              <a:rPr lang="en-US" sz="2000" dirty="0" err="1"/>
              <a:t>msugvnua</a:t>
            </a:r>
            <a:endParaRPr lang="ru-RU" sz="2000" dirty="0"/>
          </a:p>
        </p:txBody>
      </p:sp>
      <p:sp>
        <p:nvSpPr>
          <p:cNvPr id="2" name="Title 1"/>
          <p:cNvSpPr>
            <a:spLocks noGrp="1"/>
          </p:cNvSpPr>
          <p:nvPr>
            <p:ph type="title"/>
          </p:nvPr>
        </p:nvSpPr>
        <p:spPr/>
        <p:txBody>
          <a:bodyPr/>
          <a:lstStyle/>
          <a:p>
            <a:r>
              <a:rPr lang="ru-RU" dirty="0" err="1"/>
              <a:t>Питання</a:t>
            </a:r>
            <a:r>
              <a:rPr lang="ru-RU" dirty="0"/>
              <a:t>?</a:t>
            </a:r>
            <a:endParaRPr lang="en-US" dirty="0"/>
          </a:p>
        </p:txBody>
      </p:sp>
      <p:pic>
        <p:nvPicPr>
          <p:cNvPr id="6146" name="Picture 2" descr="Олександр Краковецьки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070" y="424463"/>
            <a:ext cx="3048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3056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0"/>
            <a:ext cx="7429500" cy="5143500"/>
          </a:xfrm>
          <a:prstGeom prst="rect">
            <a:avLst/>
          </a:prstGeom>
        </p:spPr>
      </p:pic>
      <p:sp>
        <p:nvSpPr>
          <p:cNvPr id="6" name="Заголовок 1"/>
          <p:cNvSpPr txBox="1">
            <a:spLocks/>
          </p:cNvSpPr>
          <p:nvPr/>
        </p:nvSpPr>
        <p:spPr>
          <a:xfrm>
            <a:off x="1043050" y="0"/>
            <a:ext cx="5288094" cy="467148"/>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uk-UA" sz="1500" b="1" dirty="0">
                <a:solidFill>
                  <a:schemeClr val="bg1">
                    <a:lumMod val="95000"/>
                  </a:schemeClr>
                </a:solidFill>
                <a:latin typeface="Trebuchet MS" panose="020B0603020202020204" pitchFamily="34" charset="0"/>
                <a:cs typeface="Arial" panose="020B0604020202020204" pitchFamily="34" charset="0"/>
              </a:rPr>
              <a:t>Нормативно-правове забезпечення</a:t>
            </a:r>
            <a:endParaRPr lang="ru-RU" sz="1500" b="1" dirty="0">
              <a:solidFill>
                <a:schemeClr val="bg1">
                  <a:lumMod val="95000"/>
                </a:schemeClr>
              </a:solidFill>
              <a:latin typeface="Trebuchet MS" panose="020B0603020202020204" pitchFamily="34" charset="0"/>
              <a:cs typeface="Arial" panose="020B0604020202020204" pitchFamily="34" charset="0"/>
            </a:endParaRPr>
          </a:p>
        </p:txBody>
      </p:sp>
      <p:sp>
        <p:nvSpPr>
          <p:cNvPr id="7" name="TextBox 6"/>
          <p:cNvSpPr txBox="1"/>
          <p:nvPr/>
        </p:nvSpPr>
        <p:spPr>
          <a:xfrm>
            <a:off x="860346" y="569119"/>
            <a:ext cx="7426404" cy="3901068"/>
          </a:xfrm>
          <a:prstGeom prst="rect">
            <a:avLst/>
          </a:prstGeom>
          <a:noFill/>
          <a:ln>
            <a:noFill/>
          </a:ln>
        </p:spPr>
        <p:txBody>
          <a:bodyPr wrap="square">
            <a:spAutoFit/>
          </a:bodyPr>
          <a:lstStyle/>
          <a:p>
            <a:pPr algn="ctr" defTabSz="748208">
              <a:defRPr/>
            </a:pPr>
            <a:r>
              <a:rPr lang="uk-UA" sz="1500" b="1" dirty="0">
                <a:solidFill>
                  <a:srgbClr val="002060"/>
                </a:solidFill>
              </a:rPr>
              <a:t>Закон України від 09.04.2015 року № 319-</a:t>
            </a:r>
            <a:r>
              <a:rPr lang="en-US" sz="1500" b="1" dirty="0">
                <a:solidFill>
                  <a:srgbClr val="002060"/>
                </a:solidFill>
              </a:rPr>
              <a:t>VIII</a:t>
            </a:r>
            <a:endParaRPr lang="uk-UA" sz="1500" b="1" dirty="0">
              <a:solidFill>
                <a:srgbClr val="002060"/>
              </a:solidFill>
            </a:endParaRPr>
          </a:p>
          <a:p>
            <a:pPr algn="ctr" defTabSz="748208">
              <a:defRPr/>
            </a:pPr>
            <a:r>
              <a:rPr lang="uk-UA" sz="1500" b="1" dirty="0">
                <a:solidFill>
                  <a:srgbClr val="002060"/>
                </a:solidFill>
              </a:rPr>
              <a:t>щодо доступу до публічної інформації у формі відкритих даних</a:t>
            </a:r>
          </a:p>
          <a:p>
            <a:pPr algn="just" defTabSz="748208">
              <a:defRPr/>
            </a:pPr>
            <a:endParaRPr lang="uk-UA" sz="1500" dirty="0">
              <a:solidFill>
                <a:srgbClr val="002060"/>
              </a:solidFill>
            </a:endParaRPr>
          </a:p>
          <a:p>
            <a:pPr marL="257175" indent="-257175" algn="just" defTabSz="748208">
              <a:buFont typeface="Wingdings" panose="05000000000000000000" pitchFamily="2" charset="2"/>
              <a:buChar char="Ø"/>
              <a:defRPr/>
            </a:pPr>
            <a:r>
              <a:rPr lang="uk-UA" sz="1500" dirty="0">
                <a:solidFill>
                  <a:srgbClr val="002060"/>
                </a:solidFill>
              </a:rPr>
              <a:t>Публічна інформація у формі відкритих даних - це публічна інформація у форматі, що дозволяє її автоматизоване оброблення електронними засобами, вільний та безоплатний доступ до неї, а також її подальше використання</a:t>
            </a:r>
          </a:p>
          <a:p>
            <a:pPr marL="257175" indent="-257175" algn="just" defTabSz="748208">
              <a:buFont typeface="Wingdings" panose="05000000000000000000" pitchFamily="2" charset="2"/>
              <a:buChar char="Ø"/>
              <a:defRPr/>
            </a:pPr>
            <a:endParaRPr lang="uk-UA" sz="750" dirty="0">
              <a:solidFill>
                <a:srgbClr val="002060"/>
              </a:solidFill>
            </a:endParaRPr>
          </a:p>
          <a:p>
            <a:pPr marL="257175" indent="-257175" algn="just" defTabSz="748208">
              <a:buFont typeface="Wingdings" panose="05000000000000000000" pitchFamily="2" charset="2"/>
              <a:buChar char="Ø"/>
              <a:defRPr/>
            </a:pPr>
            <a:r>
              <a:rPr lang="uk-UA" sz="1500" dirty="0">
                <a:solidFill>
                  <a:srgbClr val="002060"/>
                </a:solidFill>
              </a:rPr>
              <a:t>Публічна інформація у формі відкритих даних є дозволеною для її подальшого вільного використання та поширення</a:t>
            </a:r>
          </a:p>
          <a:p>
            <a:pPr marL="257175" indent="-257175" algn="just" defTabSz="748208">
              <a:buFont typeface="Wingdings" panose="05000000000000000000" pitchFamily="2" charset="2"/>
              <a:buChar char="Ø"/>
              <a:defRPr/>
            </a:pPr>
            <a:endParaRPr lang="uk-UA" sz="750" dirty="0">
              <a:solidFill>
                <a:srgbClr val="002060"/>
              </a:solidFill>
            </a:endParaRPr>
          </a:p>
          <a:p>
            <a:pPr marL="257175" indent="-257175" algn="just" defTabSz="748208">
              <a:buFont typeface="Wingdings" panose="05000000000000000000" pitchFamily="2" charset="2"/>
              <a:buChar char="Ø"/>
              <a:defRPr/>
            </a:pPr>
            <a:r>
              <a:rPr lang="uk-UA" sz="1500" dirty="0">
                <a:solidFill>
                  <a:srgbClr val="002060"/>
                </a:solidFill>
              </a:rPr>
              <a:t>Будь-яка особа може вільно копіювати, публікувати, поширювати, використовувати, у тому числі в комерційних цілях, у поєднанні з іншою інформацією або шляхом включення до складу власного продукту, публічну інформацію у формі відкритих даних з обов’язковим посиланням на джерело отримання такої інформації</a:t>
            </a:r>
          </a:p>
          <a:p>
            <a:pPr marL="257175" indent="-257175" algn="just" defTabSz="748208">
              <a:buFont typeface="Wingdings" panose="05000000000000000000" pitchFamily="2" charset="2"/>
              <a:buChar char="Ø"/>
              <a:defRPr/>
            </a:pPr>
            <a:endParaRPr lang="uk-UA" sz="750" dirty="0">
              <a:solidFill>
                <a:srgbClr val="002060"/>
              </a:solidFill>
            </a:endParaRPr>
          </a:p>
          <a:p>
            <a:pPr marL="257175" indent="-257175" algn="just" defTabSz="748208">
              <a:buFont typeface="Wingdings" panose="05000000000000000000" pitchFamily="2" charset="2"/>
              <a:buChar char="Ø"/>
              <a:defRPr/>
            </a:pPr>
            <a:r>
              <a:rPr lang="uk-UA" sz="1500" dirty="0">
                <a:solidFill>
                  <a:srgbClr val="002060"/>
                </a:solidFill>
              </a:rPr>
              <a:t>Розпорядники інформації зобов’язані надавати публічну інформацію у формі відкритих даних на запит, оприлюднювати і регулярно оновлювати її на єдиному державному веб-порталі відкритих даних та на своїх веб-сайтах.</a:t>
            </a:r>
          </a:p>
        </p:txBody>
      </p:sp>
    </p:spTree>
    <p:extLst>
      <p:ext uri="{BB962C8B-B14F-4D97-AF65-F5344CB8AC3E}">
        <p14:creationId xmlns:p14="http://schemas.microsoft.com/office/powerpoint/2010/main" val="2766360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0"/>
            <a:ext cx="7429500" cy="5143500"/>
          </a:xfrm>
          <a:prstGeom prst="rect">
            <a:avLst/>
          </a:prstGeom>
        </p:spPr>
      </p:pic>
      <p:sp>
        <p:nvSpPr>
          <p:cNvPr id="6" name="Заголовок 1"/>
          <p:cNvSpPr txBox="1">
            <a:spLocks/>
          </p:cNvSpPr>
          <p:nvPr/>
        </p:nvSpPr>
        <p:spPr>
          <a:xfrm>
            <a:off x="1043050" y="0"/>
            <a:ext cx="5288094" cy="467148"/>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uk-UA" sz="1500" b="1" dirty="0">
                <a:solidFill>
                  <a:schemeClr val="bg1">
                    <a:lumMod val="95000"/>
                  </a:schemeClr>
                </a:solidFill>
                <a:latin typeface="Trebuchet MS" panose="020B0603020202020204" pitchFamily="34" charset="0"/>
                <a:cs typeface="Arial" panose="020B0604020202020204" pitchFamily="34" charset="0"/>
              </a:rPr>
              <a:t>Державний веб-портал відкритих даних України</a:t>
            </a:r>
            <a:endParaRPr lang="ru-RU" sz="1500" b="1" dirty="0">
              <a:solidFill>
                <a:schemeClr val="bg1">
                  <a:lumMod val="95000"/>
                </a:schemeClr>
              </a:solidFill>
              <a:latin typeface="Trebuchet MS" panose="020B0603020202020204" pitchFamily="34" charset="0"/>
              <a:cs typeface="Arial" panose="020B0604020202020204" pitchFamily="34" charset="0"/>
            </a:endParaRPr>
          </a:p>
        </p:txBody>
      </p:sp>
      <p:pic>
        <p:nvPicPr>
          <p:cNvPr id="4" name="Рисунок 3"/>
          <p:cNvPicPr>
            <a:picLocks noChangeAspect="1"/>
          </p:cNvPicPr>
          <p:nvPr/>
        </p:nvPicPr>
        <p:blipFill rotWithShape="1">
          <a:blip r:embed="rId3"/>
          <a:srcRect l="1242" t="7703" r="12741" b="10608"/>
          <a:stretch/>
        </p:blipFill>
        <p:spPr>
          <a:xfrm>
            <a:off x="866906" y="656824"/>
            <a:ext cx="7419845" cy="4182413"/>
          </a:xfrm>
          <a:prstGeom prst="rect">
            <a:avLst/>
          </a:prstGeom>
        </p:spPr>
      </p:pic>
    </p:spTree>
    <p:extLst>
      <p:ext uri="{BB962C8B-B14F-4D97-AF65-F5344CB8AC3E}">
        <p14:creationId xmlns:p14="http://schemas.microsoft.com/office/powerpoint/2010/main" val="311839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0"/>
            <a:ext cx="7429500" cy="5143500"/>
          </a:xfrm>
          <a:prstGeom prst="rect">
            <a:avLst/>
          </a:prstGeom>
        </p:spPr>
      </p:pic>
      <p:sp>
        <p:nvSpPr>
          <p:cNvPr id="6" name="Заголовок 1"/>
          <p:cNvSpPr txBox="1">
            <a:spLocks/>
          </p:cNvSpPr>
          <p:nvPr/>
        </p:nvSpPr>
        <p:spPr>
          <a:xfrm>
            <a:off x="1043050" y="0"/>
            <a:ext cx="5288094" cy="467148"/>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uk-UA" sz="1500" b="1" dirty="0">
                <a:solidFill>
                  <a:schemeClr val="bg1">
                    <a:lumMod val="95000"/>
                  </a:schemeClr>
                </a:solidFill>
                <a:latin typeface="Trebuchet MS" panose="020B0603020202020204" pitchFamily="34" charset="0"/>
                <a:cs typeface="Arial" panose="020B0604020202020204" pitchFamily="34" charset="0"/>
              </a:rPr>
              <a:t>Міжнародний досвід</a:t>
            </a:r>
            <a:endParaRPr lang="ru-RU" sz="1500" b="1" dirty="0">
              <a:solidFill>
                <a:schemeClr val="bg1">
                  <a:lumMod val="95000"/>
                </a:schemeClr>
              </a:solidFill>
              <a:latin typeface="Trebuchet MS" panose="020B0603020202020204" pitchFamily="34" charset="0"/>
              <a:cs typeface="Arial" panose="020B0604020202020204" pitchFamily="34" charset="0"/>
            </a:endParaRPr>
          </a:p>
        </p:txBody>
      </p:sp>
      <p:sp>
        <p:nvSpPr>
          <p:cNvPr id="7" name="TextBox 6"/>
          <p:cNvSpPr txBox="1"/>
          <p:nvPr/>
        </p:nvSpPr>
        <p:spPr>
          <a:xfrm>
            <a:off x="5268992" y="669370"/>
            <a:ext cx="2786063" cy="784830"/>
          </a:xfrm>
          <a:prstGeom prst="rect">
            <a:avLst/>
          </a:prstGeom>
          <a:noFill/>
          <a:ln>
            <a:noFill/>
          </a:ln>
        </p:spPr>
        <p:txBody>
          <a:bodyPr>
            <a:spAutoFit/>
          </a:bodyPr>
          <a:lstStyle/>
          <a:p>
            <a:pPr algn="ctr" defTabSz="748208">
              <a:defRPr/>
            </a:pPr>
            <a:r>
              <a:rPr lang="uk-UA" sz="1500" b="1" dirty="0">
                <a:solidFill>
                  <a:srgbClr val="002060"/>
                </a:solidFill>
              </a:rPr>
              <a:t>Канада</a:t>
            </a:r>
          </a:p>
          <a:p>
            <a:pPr algn="ctr" defTabSz="748208">
              <a:defRPr/>
            </a:pPr>
            <a:r>
              <a:rPr lang="en-US" sz="1500" b="1" dirty="0">
                <a:solidFill>
                  <a:srgbClr val="002060"/>
                </a:solidFill>
                <a:hlinkClick r:id="rId3"/>
              </a:rPr>
              <a:t>http://open.canada.ca/en</a:t>
            </a:r>
            <a:r>
              <a:rPr lang="uk-UA" sz="1500" b="1" dirty="0">
                <a:solidFill>
                  <a:srgbClr val="002060"/>
                </a:solidFill>
              </a:rPr>
              <a:t> - більше 210 тис. наборів</a:t>
            </a:r>
          </a:p>
        </p:txBody>
      </p:sp>
      <p:pic>
        <p:nvPicPr>
          <p:cNvPr id="8" name="Рисунок 7"/>
          <p:cNvPicPr>
            <a:picLocks noChangeAspect="1"/>
          </p:cNvPicPr>
          <p:nvPr/>
        </p:nvPicPr>
        <p:blipFill rotWithShape="1">
          <a:blip r:embed="rId4"/>
          <a:srcRect l="6279" t="8656" r="7386" b="18571"/>
          <a:stretch/>
        </p:blipFill>
        <p:spPr>
          <a:xfrm>
            <a:off x="985773" y="689402"/>
            <a:ext cx="4102138" cy="1944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5246132" y="1434227"/>
            <a:ext cx="2786063" cy="784830"/>
          </a:xfrm>
          <a:prstGeom prst="rect">
            <a:avLst/>
          </a:prstGeom>
          <a:noFill/>
          <a:ln>
            <a:noFill/>
          </a:ln>
        </p:spPr>
        <p:txBody>
          <a:bodyPr>
            <a:spAutoFit/>
          </a:bodyPr>
          <a:lstStyle/>
          <a:p>
            <a:pPr algn="ctr" defTabSz="748208">
              <a:defRPr/>
            </a:pPr>
            <a:r>
              <a:rPr lang="uk-UA" sz="1500" b="1" dirty="0">
                <a:solidFill>
                  <a:srgbClr val="002060"/>
                </a:solidFill>
              </a:rPr>
              <a:t>США</a:t>
            </a:r>
          </a:p>
          <a:p>
            <a:pPr algn="ctr" defTabSz="748208">
              <a:defRPr/>
            </a:pPr>
            <a:r>
              <a:rPr lang="en-US" sz="1500" b="1" dirty="0">
                <a:solidFill>
                  <a:srgbClr val="002060"/>
                </a:solidFill>
                <a:hlinkClick r:id="rId3"/>
              </a:rPr>
              <a:t>http://data.gov</a:t>
            </a:r>
            <a:r>
              <a:rPr lang="uk-UA" sz="1500" b="1" dirty="0">
                <a:solidFill>
                  <a:srgbClr val="002060"/>
                </a:solidFill>
              </a:rPr>
              <a:t> –</a:t>
            </a:r>
            <a:br>
              <a:rPr lang="en-US" sz="1500" b="1" dirty="0">
                <a:solidFill>
                  <a:srgbClr val="002060"/>
                </a:solidFill>
              </a:rPr>
            </a:br>
            <a:r>
              <a:rPr lang="uk-UA" sz="1500" b="1" dirty="0">
                <a:solidFill>
                  <a:srgbClr val="002060"/>
                </a:solidFill>
              </a:rPr>
              <a:t>більше </a:t>
            </a:r>
            <a:r>
              <a:rPr lang="en-US" sz="1500" b="1" dirty="0">
                <a:solidFill>
                  <a:srgbClr val="002060"/>
                </a:solidFill>
              </a:rPr>
              <a:t>130</a:t>
            </a:r>
            <a:r>
              <a:rPr lang="uk-UA" sz="1500" b="1" dirty="0">
                <a:solidFill>
                  <a:srgbClr val="002060"/>
                </a:solidFill>
              </a:rPr>
              <a:t> тис. наборів</a:t>
            </a:r>
          </a:p>
        </p:txBody>
      </p:sp>
      <p:sp>
        <p:nvSpPr>
          <p:cNvPr id="10" name="TextBox 9"/>
          <p:cNvSpPr txBox="1"/>
          <p:nvPr/>
        </p:nvSpPr>
        <p:spPr>
          <a:xfrm>
            <a:off x="5326142" y="2335054"/>
            <a:ext cx="2786063" cy="784830"/>
          </a:xfrm>
          <a:prstGeom prst="rect">
            <a:avLst/>
          </a:prstGeom>
          <a:noFill/>
          <a:ln>
            <a:noFill/>
          </a:ln>
        </p:spPr>
        <p:txBody>
          <a:bodyPr>
            <a:spAutoFit/>
          </a:bodyPr>
          <a:lstStyle/>
          <a:p>
            <a:pPr algn="ctr" defTabSz="748208">
              <a:defRPr/>
            </a:pPr>
            <a:r>
              <a:rPr lang="uk-UA" sz="1500" b="1" dirty="0">
                <a:solidFill>
                  <a:srgbClr val="002060"/>
                </a:solidFill>
              </a:rPr>
              <a:t>Великобританія</a:t>
            </a:r>
          </a:p>
          <a:p>
            <a:pPr algn="ctr" defTabSz="748208">
              <a:defRPr/>
            </a:pPr>
            <a:r>
              <a:rPr lang="en-US" sz="1500" b="1" dirty="0">
                <a:solidFill>
                  <a:srgbClr val="002060"/>
                </a:solidFill>
                <a:hlinkClick r:id="rId3"/>
              </a:rPr>
              <a:t>http://data.gov.uk</a:t>
            </a:r>
            <a:r>
              <a:rPr lang="uk-UA" sz="1500" b="1" dirty="0">
                <a:solidFill>
                  <a:srgbClr val="002060"/>
                </a:solidFill>
              </a:rPr>
              <a:t> –</a:t>
            </a:r>
            <a:br>
              <a:rPr lang="en-US" sz="1500" b="1" dirty="0">
                <a:solidFill>
                  <a:srgbClr val="002060"/>
                </a:solidFill>
              </a:rPr>
            </a:br>
            <a:r>
              <a:rPr lang="uk-UA" sz="1500" b="1" dirty="0">
                <a:solidFill>
                  <a:srgbClr val="002060"/>
                </a:solidFill>
              </a:rPr>
              <a:t>більше 20 тис. наборів</a:t>
            </a:r>
          </a:p>
        </p:txBody>
      </p:sp>
      <p:sp>
        <p:nvSpPr>
          <p:cNvPr id="11" name="TextBox 10"/>
          <p:cNvSpPr txBox="1"/>
          <p:nvPr/>
        </p:nvSpPr>
        <p:spPr>
          <a:xfrm>
            <a:off x="5337572" y="3248977"/>
            <a:ext cx="2786063" cy="784830"/>
          </a:xfrm>
          <a:prstGeom prst="rect">
            <a:avLst/>
          </a:prstGeom>
          <a:noFill/>
          <a:ln>
            <a:noFill/>
          </a:ln>
        </p:spPr>
        <p:txBody>
          <a:bodyPr>
            <a:spAutoFit/>
          </a:bodyPr>
          <a:lstStyle/>
          <a:p>
            <a:pPr algn="ctr" defTabSz="748208">
              <a:defRPr/>
            </a:pPr>
            <a:r>
              <a:rPr lang="uk-UA" sz="1500" b="1" dirty="0">
                <a:solidFill>
                  <a:srgbClr val="002060"/>
                </a:solidFill>
              </a:rPr>
              <a:t>Франція</a:t>
            </a:r>
          </a:p>
          <a:p>
            <a:pPr algn="ctr" defTabSz="748208">
              <a:defRPr/>
            </a:pPr>
            <a:r>
              <a:rPr lang="en-US" sz="1500" b="1" dirty="0">
                <a:solidFill>
                  <a:srgbClr val="002060"/>
                </a:solidFill>
                <a:hlinkClick r:id="rId5"/>
              </a:rPr>
              <a:t>http://data.gov.fr</a:t>
            </a:r>
            <a:r>
              <a:rPr lang="uk-UA" sz="1500" b="1" dirty="0">
                <a:solidFill>
                  <a:srgbClr val="002060"/>
                </a:solidFill>
              </a:rPr>
              <a:t> –</a:t>
            </a:r>
            <a:br>
              <a:rPr lang="en-US" sz="1500" b="1" dirty="0">
                <a:solidFill>
                  <a:srgbClr val="002060"/>
                </a:solidFill>
              </a:rPr>
            </a:br>
            <a:r>
              <a:rPr lang="uk-UA" sz="1500" b="1" dirty="0">
                <a:solidFill>
                  <a:srgbClr val="002060"/>
                </a:solidFill>
              </a:rPr>
              <a:t>більше 14 тис. наборів</a:t>
            </a:r>
          </a:p>
        </p:txBody>
      </p:sp>
      <p:pic>
        <p:nvPicPr>
          <p:cNvPr id="12" name="Рисунок 11"/>
          <p:cNvPicPr>
            <a:picLocks noChangeAspect="1"/>
          </p:cNvPicPr>
          <p:nvPr/>
        </p:nvPicPr>
        <p:blipFill rotWithShape="1">
          <a:blip r:embed="rId6"/>
          <a:srcRect l="5992" t="9393" r="7791" b="18661"/>
          <a:stretch/>
        </p:blipFill>
        <p:spPr>
          <a:xfrm>
            <a:off x="965605" y="2801255"/>
            <a:ext cx="4143609" cy="1944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27041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0"/>
            <a:ext cx="7429500" cy="5143500"/>
          </a:xfrm>
          <a:prstGeom prst="rect">
            <a:avLst/>
          </a:prstGeom>
        </p:spPr>
      </p:pic>
      <p:sp>
        <p:nvSpPr>
          <p:cNvPr id="6" name="Заголовок 1"/>
          <p:cNvSpPr txBox="1">
            <a:spLocks/>
          </p:cNvSpPr>
          <p:nvPr/>
        </p:nvSpPr>
        <p:spPr>
          <a:xfrm>
            <a:off x="1043050" y="0"/>
            <a:ext cx="5288094" cy="467148"/>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uk-UA" sz="1500" b="1" dirty="0">
                <a:solidFill>
                  <a:schemeClr val="bg1">
                    <a:lumMod val="95000"/>
                  </a:schemeClr>
                </a:solidFill>
                <a:latin typeface="Trebuchet MS" panose="020B0603020202020204" pitchFamily="34" charset="0"/>
                <a:cs typeface="Arial" panose="020B0604020202020204" pitchFamily="34" charset="0"/>
              </a:rPr>
              <a:t>Динаміка відкриття даних</a:t>
            </a:r>
            <a:endParaRPr lang="ru-RU" sz="1500" b="1" dirty="0">
              <a:solidFill>
                <a:schemeClr val="bg1">
                  <a:lumMod val="95000"/>
                </a:schemeClr>
              </a:solidFill>
              <a:latin typeface="Trebuchet MS" panose="020B0603020202020204" pitchFamily="34" charset="0"/>
              <a:cs typeface="Arial" panose="020B0604020202020204" pitchFamily="34" charset="0"/>
            </a:endParaRPr>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498" y="629165"/>
            <a:ext cx="6097314" cy="4193597"/>
          </a:xfrm>
          <a:prstGeom prst="rect">
            <a:avLst/>
          </a:prstGeom>
        </p:spPr>
      </p:pic>
    </p:spTree>
    <p:extLst>
      <p:ext uri="{BB962C8B-B14F-4D97-AF65-F5344CB8AC3E}">
        <p14:creationId xmlns:p14="http://schemas.microsoft.com/office/powerpoint/2010/main" val="2949151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0"/>
            <a:ext cx="7429500" cy="5143500"/>
          </a:xfrm>
          <a:prstGeom prst="rect">
            <a:avLst/>
          </a:prstGeom>
        </p:spPr>
      </p:pic>
      <p:sp>
        <p:nvSpPr>
          <p:cNvPr id="6" name="Заголовок 1"/>
          <p:cNvSpPr txBox="1">
            <a:spLocks/>
          </p:cNvSpPr>
          <p:nvPr/>
        </p:nvSpPr>
        <p:spPr>
          <a:xfrm>
            <a:off x="1043050" y="0"/>
            <a:ext cx="5288094" cy="467148"/>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uk-UA" sz="1500" b="1" dirty="0">
                <a:solidFill>
                  <a:schemeClr val="bg1">
                    <a:lumMod val="95000"/>
                  </a:schemeClr>
                </a:solidFill>
                <a:latin typeface="Trebuchet MS" panose="020B0603020202020204" pitchFamily="34" charset="0"/>
                <a:cs typeface="Arial" panose="020B0604020202020204" pitchFamily="34" charset="0"/>
              </a:rPr>
              <a:t>Лідери відкриття даних</a:t>
            </a:r>
            <a:endParaRPr lang="ru-RU" sz="1500" b="1" dirty="0">
              <a:solidFill>
                <a:schemeClr val="bg1">
                  <a:lumMod val="95000"/>
                </a:schemeClr>
              </a:solidFill>
              <a:latin typeface="Trebuchet MS" panose="020B0603020202020204" pitchFamily="34" charset="0"/>
              <a:cs typeface="Arial" panose="020B0604020202020204" pitchFamily="34" charset="0"/>
            </a:endParaRPr>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9684" y="637503"/>
            <a:ext cx="4198513" cy="4198513"/>
          </a:xfrm>
          <a:prstGeom prst="rect">
            <a:avLst/>
          </a:prstGeom>
        </p:spPr>
      </p:pic>
    </p:spTree>
    <p:extLst>
      <p:ext uri="{BB962C8B-B14F-4D97-AF65-F5344CB8AC3E}">
        <p14:creationId xmlns:p14="http://schemas.microsoft.com/office/powerpoint/2010/main" val="808439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0"/>
            <a:ext cx="7429500" cy="5143500"/>
          </a:xfrm>
          <a:prstGeom prst="rect">
            <a:avLst/>
          </a:prstGeom>
        </p:spPr>
      </p:pic>
      <p:sp>
        <p:nvSpPr>
          <p:cNvPr id="6" name="Заголовок 1"/>
          <p:cNvSpPr txBox="1">
            <a:spLocks/>
          </p:cNvSpPr>
          <p:nvPr/>
        </p:nvSpPr>
        <p:spPr>
          <a:xfrm>
            <a:off x="1043050" y="0"/>
            <a:ext cx="5288094" cy="467148"/>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uk-UA" sz="1500" b="1" dirty="0">
                <a:solidFill>
                  <a:schemeClr val="bg1">
                    <a:lumMod val="95000"/>
                  </a:schemeClr>
                </a:solidFill>
                <a:latin typeface="Trebuchet MS" panose="020B0603020202020204" pitchFamily="34" charset="0"/>
                <a:cs typeface="Arial" panose="020B0604020202020204" pitchFamily="34" charset="0"/>
              </a:rPr>
              <a:t>Стан відкриття пріоритетних даних</a:t>
            </a:r>
            <a:endParaRPr lang="ru-RU" sz="1500" b="1" dirty="0">
              <a:solidFill>
                <a:schemeClr val="bg1">
                  <a:lumMod val="95000"/>
                </a:schemeClr>
              </a:solidFill>
              <a:latin typeface="Trebuchet MS" panose="020B0603020202020204" pitchFamily="34" charset="0"/>
              <a:cs typeface="Arial" panose="020B0604020202020204" pitchFamily="34" charset="0"/>
            </a:endParaRPr>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175" y="627844"/>
            <a:ext cx="3520781" cy="4250030"/>
          </a:xfrm>
          <a:prstGeom prst="rect">
            <a:avLst/>
          </a:prstGeom>
        </p:spPr>
      </p:pic>
    </p:spTree>
    <p:extLst>
      <p:ext uri="{BB962C8B-B14F-4D97-AF65-F5344CB8AC3E}">
        <p14:creationId xmlns:p14="http://schemas.microsoft.com/office/powerpoint/2010/main" val="2909593214"/>
      </p:ext>
    </p:extLst>
  </p:cSld>
  <p:clrMapOvr>
    <a:masterClrMapping/>
  </p:clrMapOvr>
</p:sld>
</file>

<file path=ppt/theme/theme1.xml><?xml version="1.0" encoding="utf-8"?>
<a:theme xmlns:a="http://schemas.openxmlformats.org/drawingml/2006/main" name="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eneric Content">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1108</Words>
  <Application>Microsoft Office PowerPoint</Application>
  <PresentationFormat>On-screen Show (16:9)</PresentationFormat>
  <Paragraphs>192</Paragraphs>
  <Slides>37</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Arial</vt:lpstr>
      <vt:lpstr>Calibri</vt:lpstr>
      <vt:lpstr>Segoe</vt:lpstr>
      <vt:lpstr>Segoe UI</vt:lpstr>
      <vt:lpstr>Segoe UI Light</vt:lpstr>
      <vt:lpstr>Segoe ui light (Headings)</vt:lpstr>
      <vt:lpstr>Trebuchet MS</vt:lpstr>
      <vt:lpstr>Wingdings</vt:lpstr>
      <vt:lpstr>Titles &amp; Breakers</vt:lpstr>
      <vt:lpstr>Generic Content</vt:lpstr>
      <vt:lpstr>Презентація конкурсу проектів  в області електронної демократії  EGAP Challenge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EGAP Challenge</vt:lpstr>
      <vt:lpstr>Етапи конкурсу</vt:lpstr>
      <vt:lpstr>Рада конкурсу</vt:lpstr>
      <vt:lpstr>PowerPoint Presentation</vt:lpstr>
      <vt:lpstr>Перший цикл</vt:lpstr>
      <vt:lpstr>Приклади проектів</vt:lpstr>
      <vt:lpstr>Geochart</vt:lpstr>
      <vt:lpstr>Geo + Heatmaps</vt:lpstr>
      <vt:lpstr>Battling Infectious Diseases in the 20th Century: The Impact of Vaccines</vt:lpstr>
      <vt:lpstr>Communities</vt:lpstr>
      <vt:lpstr>Paying Taxes 2016</vt:lpstr>
      <vt:lpstr>Геолокація, геофенсинг, геокодування </vt:lpstr>
      <vt:lpstr>Видані направлення авіакомпаніям України</vt:lpstr>
      <vt:lpstr>Місця та івенти</vt:lpstr>
      <vt:lpstr>PowerPoint Presentation</vt:lpstr>
      <vt:lpstr>Інформаційна система управління майном територіальної громади міста Києва</vt:lpstr>
      <vt:lpstr>УкрТрансГаз </vt:lpstr>
      <vt:lpstr>Tesla Club Ukraine</vt:lpstr>
      <vt:lpstr>UA Roads</vt:lpstr>
      <vt:lpstr>PowerPoint Presentation</vt:lpstr>
      <vt:lpstr>PowerPoint Presentation</vt:lpstr>
      <vt:lpstr>PowerPoint Presentation</vt:lpstr>
      <vt:lpstr>PowerPoint Presentation</vt:lpstr>
      <vt:lpstr>Процес</vt:lpstr>
      <vt:lpstr>Питання?</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Міжнародний та вітчизняний досвід успішного використання відкритих даних</dc:title>
  <dc:subject/>
  <dc:creator/>
  <cp:keywords/>
  <dc:description/>
  <cp:lastModifiedBy/>
  <cp:revision>9</cp:revision>
  <dcterms:created xsi:type="dcterms:W3CDTF">2014-11-11T20:55:08Z</dcterms:created>
  <dcterms:modified xsi:type="dcterms:W3CDTF">2016-06-02T15:16:59Z</dcterms:modified>
</cp:coreProperties>
</file>